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 id="2147483688" r:id="rId4"/>
    <p:sldMasterId id="2147483702" r:id="rId5"/>
    <p:sldMasterId id="2147483716" r:id="rId6"/>
  </p:sldMasterIdLst>
  <p:notesMasterIdLst>
    <p:notesMasterId r:id="rId50"/>
  </p:notesMasterIdLst>
  <p:handoutMasterIdLst>
    <p:handoutMasterId r:id="rId51"/>
  </p:handoutMasterIdLst>
  <p:sldIdLst>
    <p:sldId id="458" r:id="rId7"/>
    <p:sldId id="1066" r:id="rId8"/>
    <p:sldId id="1065" r:id="rId9"/>
    <p:sldId id="1073" r:id="rId10"/>
    <p:sldId id="1111" r:id="rId11"/>
    <p:sldId id="1120" r:id="rId12"/>
    <p:sldId id="1118" r:id="rId13"/>
    <p:sldId id="1119" r:id="rId14"/>
    <p:sldId id="1124" r:id="rId15"/>
    <p:sldId id="1125" r:id="rId16"/>
    <p:sldId id="1126" r:id="rId17"/>
    <p:sldId id="1127" r:id="rId18"/>
    <p:sldId id="1122" r:id="rId19"/>
    <p:sldId id="1128" r:id="rId20"/>
    <p:sldId id="1129" r:id="rId21"/>
    <p:sldId id="1130" r:id="rId22"/>
    <p:sldId id="1131" r:id="rId23"/>
    <p:sldId id="1132" r:id="rId24"/>
    <p:sldId id="1133" r:id="rId25"/>
    <p:sldId id="1134" r:id="rId26"/>
    <p:sldId id="1137" r:id="rId27"/>
    <p:sldId id="1139" r:id="rId28"/>
    <p:sldId id="1140" r:id="rId29"/>
    <p:sldId id="1141" r:id="rId30"/>
    <p:sldId id="1142" r:id="rId31"/>
    <p:sldId id="1144" r:id="rId32"/>
    <p:sldId id="1145" r:id="rId33"/>
    <p:sldId id="1146" r:id="rId34"/>
    <p:sldId id="1147" r:id="rId35"/>
    <p:sldId id="1150" r:id="rId36"/>
    <p:sldId id="1151" r:id="rId37"/>
    <p:sldId id="1148" r:id="rId38"/>
    <p:sldId id="1149" r:id="rId39"/>
    <p:sldId id="1152" r:id="rId40"/>
    <p:sldId id="1153" r:id="rId41"/>
    <p:sldId id="1154" r:id="rId42"/>
    <p:sldId id="1156" r:id="rId43"/>
    <p:sldId id="1155" r:id="rId44"/>
    <p:sldId id="1158" r:id="rId45"/>
    <p:sldId id="1159" r:id="rId46"/>
    <p:sldId id="1160" r:id="rId47"/>
    <p:sldId id="1161" r:id="rId48"/>
    <p:sldId id="1071" r:id="rId4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ence Murphy" initials="TM" lastIdx="1" clrIdx="0">
    <p:extLst>
      <p:ext uri="{19B8F6BF-5375-455C-9EA6-DF929625EA0E}">
        <p15:presenceInfo xmlns:p15="http://schemas.microsoft.com/office/powerpoint/2012/main" userId="S::terencem@rtmc.co.za::5d3811c5-e706-4e68-8dd3-6520e65154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4"/>
    <p:restoredTop sz="94663"/>
  </p:normalViewPr>
  <p:slideViewPr>
    <p:cSldViewPr snapToGrid="0" snapToObjects="1">
      <p:cViewPr varScale="1">
        <p:scale>
          <a:sx n="81" d="100"/>
          <a:sy n="81" d="100"/>
        </p:scale>
        <p:origin x="917" y="5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78A18B6-5A00-4844-B924-8B38FDFA9523}" type="datetimeFigureOut">
              <a:rPr lang="en-US" smtClean="0"/>
              <a:t>8/19/2020</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97D2B21-6F3B-4441-95E8-80855179EAF4}" type="slidenum">
              <a:rPr lang="en-US" smtClean="0"/>
              <a:t>‹#›</a:t>
            </a:fld>
            <a:endParaRPr lang="en-US"/>
          </a:p>
        </p:txBody>
      </p:sp>
    </p:spTree>
    <p:extLst>
      <p:ext uri="{BB962C8B-B14F-4D97-AF65-F5344CB8AC3E}">
        <p14:creationId xmlns:p14="http://schemas.microsoft.com/office/powerpoint/2010/main" val="974215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292812E-CF06-0E47-8C1A-F61AB875DDCF}" type="datetimeFigureOut">
              <a:rPr lang="en-US" smtClean="0"/>
              <a:t>8/19/2020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6597395-C2BD-4D46-8DB7-05BA3E635783}" type="slidenum">
              <a:rPr lang="en-US" smtClean="0"/>
              <a:t>‹#›</a:t>
            </a:fld>
            <a:endParaRPr lang="en-US"/>
          </a:p>
        </p:txBody>
      </p:sp>
    </p:spTree>
    <p:extLst>
      <p:ext uri="{BB962C8B-B14F-4D97-AF65-F5344CB8AC3E}">
        <p14:creationId xmlns:p14="http://schemas.microsoft.com/office/powerpoint/2010/main" val="3506294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97395-C2BD-4D46-8DB7-05BA3E635783}" type="slidenum">
              <a:rPr lang="en-US" smtClean="0"/>
              <a:t>1</a:t>
            </a:fld>
            <a:endParaRPr lang="en-US" dirty="0"/>
          </a:p>
        </p:txBody>
      </p:sp>
    </p:spTree>
    <p:extLst>
      <p:ext uri="{BB962C8B-B14F-4D97-AF65-F5344CB8AC3E}">
        <p14:creationId xmlns:p14="http://schemas.microsoft.com/office/powerpoint/2010/main" val="3415122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6597395-C2BD-4D46-8DB7-05BA3E635783}" type="slidenum">
              <a:rPr lang="en-US" smtClean="0"/>
              <a:t>2</a:t>
            </a:fld>
            <a:endParaRPr lang="en-US" dirty="0"/>
          </a:p>
        </p:txBody>
      </p:sp>
    </p:spTree>
    <p:extLst>
      <p:ext uri="{BB962C8B-B14F-4D97-AF65-F5344CB8AC3E}">
        <p14:creationId xmlns:p14="http://schemas.microsoft.com/office/powerpoint/2010/main" val="837386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6597395-C2BD-4D46-8DB7-05BA3E635783}" type="slidenum">
              <a:rPr lang="en-US" smtClean="0"/>
              <a:t>3</a:t>
            </a:fld>
            <a:endParaRPr lang="en-US" dirty="0"/>
          </a:p>
        </p:txBody>
      </p:sp>
    </p:spTree>
    <p:extLst>
      <p:ext uri="{BB962C8B-B14F-4D97-AF65-F5344CB8AC3E}">
        <p14:creationId xmlns:p14="http://schemas.microsoft.com/office/powerpoint/2010/main" val="1020419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The high number of Road Accidents and their associated consequences have a significant impact on the South African society, which continues to hamper socio-economic development and impact on the well-being of all South Africans. In line with the ‘Safe System’ approach, road safety audits, appraisals and network </a:t>
            </a:r>
          </a:p>
        </p:txBody>
      </p:sp>
      <p:sp>
        <p:nvSpPr>
          <p:cNvPr id="4" name="Slide Number Placeholder 3"/>
          <p:cNvSpPr>
            <a:spLocks noGrp="1"/>
          </p:cNvSpPr>
          <p:nvPr>
            <p:ph type="sldNum" sz="quarter" idx="10"/>
          </p:nvPr>
        </p:nvSpPr>
        <p:spPr/>
        <p:txBody>
          <a:bodyPr/>
          <a:lstStyle/>
          <a:p>
            <a:fld id="{C6597395-C2BD-4D46-8DB7-05BA3E635783}" type="slidenum">
              <a:rPr lang="en-US" smtClean="0"/>
              <a:t>4</a:t>
            </a:fld>
            <a:endParaRPr lang="en-US" dirty="0"/>
          </a:p>
        </p:txBody>
      </p:sp>
    </p:spTree>
    <p:extLst>
      <p:ext uri="{BB962C8B-B14F-4D97-AF65-F5344CB8AC3E}">
        <p14:creationId xmlns:p14="http://schemas.microsoft.com/office/powerpoint/2010/main" val="3474235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rtmc.co.za/"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1E9C1-8721-5B44-9509-C08095EAAC44}"/>
              </a:ext>
            </a:extLst>
          </p:cNvPr>
          <p:cNvSpPr>
            <a:spLocks noGrp="1"/>
          </p:cNvSpPr>
          <p:nvPr>
            <p:ph type="ctrTitle"/>
          </p:nvPr>
        </p:nvSpPr>
        <p:spPr>
          <a:xfrm>
            <a:off x="1524000" y="4900112"/>
            <a:ext cx="9144000" cy="474662"/>
          </a:xfrm>
        </p:spPr>
        <p:txBody>
          <a:bodyPr anchor="b">
            <a:normAutofit/>
          </a:bodyPr>
          <a:lstStyle>
            <a:lvl1pPr algn="ctr">
              <a:defRPr sz="2800" baseline="0">
                <a:solidFill>
                  <a:schemeClr val="tx1">
                    <a:lumMod val="85000"/>
                    <a:lumOff val="15000"/>
                  </a:schemeClr>
                </a:solidFill>
                <a:latin typeface="Helvetica"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xmlns="" id="{891F2F28-226F-B642-B17E-6DA479738DD3}"/>
              </a:ext>
            </a:extLst>
          </p:cNvPr>
          <p:cNvSpPr>
            <a:spLocks noGrp="1"/>
          </p:cNvSpPr>
          <p:nvPr>
            <p:ph type="subTitle" idx="1"/>
          </p:nvPr>
        </p:nvSpPr>
        <p:spPr>
          <a:xfrm>
            <a:off x="1524000" y="5365250"/>
            <a:ext cx="9144000" cy="309562"/>
          </a:xfrm>
        </p:spPr>
        <p:txBody>
          <a:bodyPr>
            <a:normAutofit/>
          </a:bodyPr>
          <a:lstStyle>
            <a:lvl1pPr marL="0" indent="0" algn="ctr">
              <a:buNone/>
              <a:defRPr sz="1700" baseline="0">
                <a:latin typeface="Helvetica Neu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a:extLst>
              <a:ext uri="{FF2B5EF4-FFF2-40B4-BE49-F238E27FC236}">
                <a16:creationId xmlns:a16="http://schemas.microsoft.com/office/drawing/2014/main" xmlns="" id="{C4D7A31E-13FA-704C-A82C-8A180472A70C}"/>
              </a:ext>
            </a:extLst>
          </p:cNvPr>
          <p:cNvSpPr txBox="1"/>
          <p:nvPr userDrawn="1"/>
        </p:nvSpPr>
        <p:spPr>
          <a:xfrm>
            <a:off x="1524000" y="4122848"/>
            <a:ext cx="9144000" cy="269304"/>
          </a:xfrm>
          <a:prstGeom prst="rect">
            <a:avLst/>
          </a:prstGeom>
          <a:noFill/>
        </p:spPr>
        <p:txBody>
          <a:bodyPr wrap="square" rtlCol="0">
            <a:spAutoFit/>
          </a:bodyPr>
          <a:lstStyle/>
          <a:p>
            <a:pPr algn="ctr"/>
            <a:r>
              <a:rPr lang="en-ZA" sz="1150" b="0" i="1" baseline="0" dirty="0">
                <a:solidFill>
                  <a:schemeClr val="tx1">
                    <a:lumMod val="85000"/>
                    <a:lumOff val="15000"/>
                  </a:schemeClr>
                </a:solidFill>
                <a:latin typeface="+mj-lt"/>
              </a:rPr>
              <a:t>Ensuring safe, secure and responsible use of roads in South Africa.</a:t>
            </a:r>
            <a:endParaRPr lang="en-US" sz="1150" b="0" i="1" baseline="0" dirty="0">
              <a:solidFill>
                <a:schemeClr val="tx1">
                  <a:lumMod val="85000"/>
                  <a:lumOff val="15000"/>
                </a:schemeClr>
              </a:solidFill>
              <a:latin typeface="+mj-lt"/>
            </a:endParaRPr>
          </a:p>
        </p:txBody>
      </p:sp>
    </p:spTree>
    <p:extLst>
      <p:ext uri="{BB962C8B-B14F-4D97-AF65-F5344CB8AC3E}">
        <p14:creationId xmlns:p14="http://schemas.microsoft.com/office/powerpoint/2010/main" val="2712003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AF45F5-3ECC-C34C-B654-A5CCFB0C7F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2B620F-3767-B64F-97A5-F843C46DF7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B3489A-5A7E-0A4D-91C0-EFE57FA4351C}"/>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8/19/2020</a:t>
            </a:fld>
            <a:endParaRPr lang="en-US"/>
          </a:p>
        </p:txBody>
      </p:sp>
      <p:sp>
        <p:nvSpPr>
          <p:cNvPr id="5" name="Footer Placeholder 4">
            <a:extLst>
              <a:ext uri="{FF2B5EF4-FFF2-40B4-BE49-F238E27FC236}">
                <a16:creationId xmlns:a16="http://schemas.microsoft.com/office/drawing/2014/main" xmlns="" id="{A190E739-F833-A346-9FEF-7D35CB08E9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E5C30B7-7242-714F-9A92-10B489EB5AC0}"/>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112927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E482ABC-BA60-7046-B7BC-ECDD65E7C6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03584D-A298-0C49-8622-3D1F991895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4C4D3E-9E85-3447-B076-D8DD0E492C50}"/>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8/19/2020</a:t>
            </a:fld>
            <a:endParaRPr lang="en-US"/>
          </a:p>
        </p:txBody>
      </p:sp>
      <p:sp>
        <p:nvSpPr>
          <p:cNvPr id="5" name="Footer Placeholder 4">
            <a:extLst>
              <a:ext uri="{FF2B5EF4-FFF2-40B4-BE49-F238E27FC236}">
                <a16:creationId xmlns:a16="http://schemas.microsoft.com/office/drawing/2014/main" xmlns="" id="{09C557EB-16FA-7D49-A912-C7A8EC000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83BE20-85F1-E949-BF05-4A9B8BA0F766}"/>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357371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NTENT_TEXT">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730251" y="1104788"/>
            <a:ext cx="8864128" cy="369332"/>
          </a:xfrm>
          <a:prstGeom prst="rect">
            <a:avLst/>
          </a:prstGeom>
        </p:spPr>
        <p:txBody>
          <a:bodyPr lIns="0" tIns="0" rIns="0" bIns="0" anchor="b" anchorCtr="0">
            <a:spAutoFit/>
          </a:bodyPr>
          <a:lstStyle>
            <a:lvl1pPr>
              <a:defRPr sz="2400" b="0" cap="none" baseline="0">
                <a:solidFill>
                  <a:schemeClr val="accent3"/>
                </a:solidFill>
              </a:defRPr>
            </a:lvl1pPr>
          </a:lstStyle>
          <a:p>
            <a:r>
              <a:rPr lang="en-US" dirty="0"/>
              <a:t>Click to insert slide title (max 2 lines)</a:t>
            </a:r>
          </a:p>
        </p:txBody>
      </p:sp>
      <p:sp>
        <p:nvSpPr>
          <p:cNvPr id="19" name="TextBox 18"/>
          <p:cNvSpPr txBox="1"/>
          <p:nvPr userDrawn="1"/>
        </p:nvSpPr>
        <p:spPr>
          <a:xfrm>
            <a:off x="2895868" y="6511900"/>
            <a:ext cx="1149075" cy="123111"/>
          </a:xfrm>
          <a:prstGeom prst="rect">
            <a:avLst/>
          </a:prstGeom>
          <a:noFill/>
        </p:spPr>
        <p:txBody>
          <a:bodyPr wrap="square" lIns="0" tIns="0" rIns="0" bIns="0" rtlCol="0">
            <a:spAutoFit/>
          </a:bodyPr>
          <a:lstStyle/>
          <a:p>
            <a:r>
              <a:rPr lang="en-US" sz="800" dirty="0">
                <a:solidFill>
                  <a:srgbClr val="4F81BD"/>
                </a:solidFill>
              </a:rPr>
              <a:t>Page </a:t>
            </a:r>
            <a:fld id="{A08D4222-5469-4CB6-AB8D-134650D5FF18}" type="slidenum">
              <a:rPr lang="en-US" sz="800" smtClean="0">
                <a:solidFill>
                  <a:srgbClr val="4F81BD"/>
                </a:solidFill>
              </a:rPr>
              <a:pPr/>
              <a:t>‹#›</a:t>
            </a:fld>
            <a:endParaRPr lang="en-US" sz="800" dirty="0">
              <a:solidFill>
                <a:srgbClr val="4F81BD"/>
              </a:solidFill>
            </a:endParaRPr>
          </a:p>
        </p:txBody>
      </p:sp>
      <p:sp>
        <p:nvSpPr>
          <p:cNvPr id="20" name="Text Placeholder 16"/>
          <p:cNvSpPr>
            <a:spLocks noGrp="1"/>
          </p:cNvSpPr>
          <p:nvPr>
            <p:ph type="body" sz="quarter" idx="12" hasCustomPrompt="1"/>
          </p:nvPr>
        </p:nvSpPr>
        <p:spPr>
          <a:xfrm>
            <a:off x="730250" y="2237881"/>
            <a:ext cx="10489924" cy="3314781"/>
          </a:xfrm>
          <a:prstGeom prst="rect">
            <a:avLst/>
          </a:prstGeom>
        </p:spPr>
        <p:txBody>
          <a:bodyPr lIns="0" tIns="0" rIns="0" bIns="0"/>
          <a:lstStyle>
            <a:lvl1pPr marL="0" indent="0">
              <a:buClr>
                <a:schemeClr val="accent3"/>
              </a:buClr>
              <a:buSzPct val="120000"/>
              <a:buFont typeface="Arial" pitchFamily="34" charset="0"/>
              <a:buNone/>
              <a:defRPr sz="1400" b="0">
                <a:solidFill>
                  <a:schemeClr val="tx2"/>
                </a:solidFill>
                <a:latin typeface="Arial" pitchFamily="34" charset="0"/>
              </a:defRPr>
            </a:lvl1pPr>
            <a:lvl2pPr marL="0" indent="0">
              <a:buClr>
                <a:schemeClr val="accent3"/>
              </a:buClr>
              <a:buSzPct val="100000"/>
              <a:buFont typeface="Arial" pitchFamily="34" charset="0"/>
              <a:buNone/>
              <a:defRPr sz="1400" b="0">
                <a:solidFill>
                  <a:schemeClr val="tx2"/>
                </a:solidFill>
                <a:latin typeface="Arial" pitchFamily="34" charset="0"/>
              </a:defRPr>
            </a:lvl2pPr>
            <a:lvl3pPr marL="0" indent="0">
              <a:buClr>
                <a:schemeClr val="accent3"/>
              </a:buClr>
              <a:buSzPct val="100000"/>
              <a:buFont typeface="Wingdings" pitchFamily="2" charset="2"/>
              <a:buNone/>
              <a:defRPr sz="1400" b="0">
                <a:solidFill>
                  <a:schemeClr val="tx2"/>
                </a:solidFill>
                <a:latin typeface="Arial" pitchFamily="34" charset="0"/>
              </a:defRPr>
            </a:lvl3pPr>
            <a:lvl4pPr marL="547688" indent="-146050">
              <a:buClr>
                <a:schemeClr val="accent3"/>
              </a:buClr>
              <a:buSzPct val="120000"/>
              <a:buFont typeface="Arial" pitchFamily="34" charset="0"/>
              <a:buChar char="−"/>
              <a:defRPr sz="1400">
                <a:solidFill>
                  <a:schemeClr val="tx2"/>
                </a:solidFill>
                <a:latin typeface="Arial" pitchFamily="34" charset="0"/>
              </a:defRPr>
            </a:lvl4pPr>
            <a:lvl5pPr>
              <a:defRPr sz="1800">
                <a:solidFill>
                  <a:schemeClr val="tx1"/>
                </a:solidFill>
              </a:defRPr>
            </a:lvl5pPr>
          </a:lstStyle>
          <a:p>
            <a:pPr lvl="0"/>
            <a:r>
              <a:rPr lang="en-US" dirty="0"/>
              <a:t>Click to insert text</a:t>
            </a:r>
          </a:p>
        </p:txBody>
      </p:sp>
      <p:sp>
        <p:nvSpPr>
          <p:cNvPr id="21" name="Text Placeholder 8"/>
          <p:cNvSpPr>
            <a:spLocks noGrp="1"/>
          </p:cNvSpPr>
          <p:nvPr>
            <p:ph type="body" sz="quarter" idx="13" hasCustomPrompt="1"/>
          </p:nvPr>
        </p:nvSpPr>
        <p:spPr>
          <a:xfrm>
            <a:off x="730251" y="1495096"/>
            <a:ext cx="8863584" cy="246221"/>
          </a:xfrm>
          <a:prstGeom prst="rect">
            <a:avLst/>
          </a:prstGeom>
        </p:spPr>
        <p:txBody>
          <a:bodyPr wrap="square" lIns="0" tIns="0" rIns="0" bIns="0">
            <a:spAutoFit/>
          </a:bodyPr>
          <a:lstStyle>
            <a:lvl1pPr marL="0" indent="0">
              <a:defRPr sz="1600" baseline="0">
                <a:solidFill>
                  <a:schemeClr val="tx2"/>
                </a:solidFill>
                <a:latin typeface="Arial"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insert sub heading</a:t>
            </a:r>
          </a:p>
        </p:txBody>
      </p:sp>
      <p:sp>
        <p:nvSpPr>
          <p:cNvPr id="22" name="TextBox 21"/>
          <p:cNvSpPr txBox="1"/>
          <p:nvPr userDrawn="1"/>
        </p:nvSpPr>
        <p:spPr>
          <a:xfrm>
            <a:off x="730251" y="6511900"/>
            <a:ext cx="1982127" cy="125207"/>
          </a:xfrm>
          <a:prstGeom prst="rect">
            <a:avLst/>
          </a:prstGeom>
          <a:noFill/>
        </p:spPr>
        <p:txBody>
          <a:bodyPr wrap="square" lIns="0" tIns="0" rIns="0" bIns="0" rtlCol="0">
            <a:spAutoFit/>
          </a:bodyPr>
          <a:lstStyle/>
          <a:p>
            <a:r>
              <a:rPr lang="en-US" sz="800" dirty="0">
                <a:solidFill>
                  <a:srgbClr val="4F81BD"/>
                </a:solidFill>
              </a:rPr>
              <a:t>[Insert presentation title]</a:t>
            </a:r>
          </a:p>
        </p:txBody>
      </p:sp>
      <p:sp>
        <p:nvSpPr>
          <p:cNvPr id="23" name="Text Placeholder 17"/>
          <p:cNvSpPr>
            <a:spLocks noGrp="1"/>
          </p:cNvSpPr>
          <p:nvPr>
            <p:ph type="body" sz="quarter" idx="15" hasCustomPrompt="1"/>
          </p:nvPr>
        </p:nvSpPr>
        <p:spPr>
          <a:xfrm>
            <a:off x="1356464" y="6135885"/>
            <a:ext cx="9846040"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Click to insert source / footnote</a:t>
            </a:r>
          </a:p>
        </p:txBody>
      </p:sp>
      <p:sp>
        <p:nvSpPr>
          <p:cNvPr id="24" name="Text Placeholder 17"/>
          <p:cNvSpPr>
            <a:spLocks noGrp="1"/>
          </p:cNvSpPr>
          <p:nvPr>
            <p:ph type="body" sz="quarter" idx="16" hasCustomPrompt="1"/>
          </p:nvPr>
        </p:nvSpPr>
        <p:spPr>
          <a:xfrm>
            <a:off x="730251" y="6135885"/>
            <a:ext cx="585631"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Source:</a:t>
            </a:r>
          </a:p>
        </p:txBody>
      </p:sp>
    </p:spTree>
    <p:extLst>
      <p:ext uri="{BB962C8B-B14F-4D97-AF65-F5344CB8AC3E}">
        <p14:creationId xmlns:p14="http://schemas.microsoft.com/office/powerpoint/2010/main" val="3865416717"/>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31661976-A1A2-401A-ABE1-07AC13B73B36}"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35067984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a:lvl1pPr>
          </a:lstStyle>
          <a:p>
            <a:r>
              <a:rPr lang="en-US" dirty="0"/>
              <a:t>Click to edit Master title style</a:t>
            </a:r>
            <a:endParaRPr lang="en-Z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B49A2E7-B87C-4B77-8176-ED759F437C5D}"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4170422064"/>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73B941-C7F5-418A-93DC-28844F8B4D7B}"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4008800574"/>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endParaRPr lang="en-Z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ACBB3647-D30B-421B-BEEE-1D94604BA0D5}"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763889554"/>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FAB789B1-71CD-4275-B7C6-957C77DB3ABB}" type="datetime1">
              <a:rPr lang="en-US" smtClean="0">
                <a:solidFill>
                  <a:prstClr val="black">
                    <a:tint val="75000"/>
                  </a:prstClr>
                </a:solidFill>
              </a:rPr>
              <a:pPr/>
              <a:t>8/19/2020</a:t>
            </a:fld>
            <a:endParaRPr lang="en-ZA" dirty="0">
              <a:solidFill>
                <a:prstClr val="black">
                  <a:tint val="75000"/>
                </a:prstClr>
              </a:solidFill>
            </a:endParaRPr>
          </a:p>
        </p:txBody>
      </p:sp>
      <p:sp>
        <p:nvSpPr>
          <p:cNvPr id="8" name="Footer Placeholder 7"/>
          <p:cNvSpPr>
            <a:spLocks noGrp="1"/>
          </p:cNvSpPr>
          <p:nvPr>
            <p:ph type="ftr" sz="quarter" idx="11"/>
          </p:nvPr>
        </p:nvSpPr>
        <p:spPr/>
        <p:txBody>
          <a:bodyPr/>
          <a:lstStyle/>
          <a:p>
            <a:r>
              <a:rPr lang="en-ZA" dirty="0">
                <a:solidFill>
                  <a:prstClr val="black">
                    <a:tint val="75000"/>
                  </a:prstClr>
                </a:solidFill>
              </a:rPr>
              <a:t>Version 11</a:t>
            </a:r>
          </a:p>
        </p:txBody>
      </p:sp>
      <p:sp>
        <p:nvSpPr>
          <p:cNvPr id="9" name="Slide Number Placeholder 8"/>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2613701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371" y="274638"/>
            <a:ext cx="10177131" cy="706090"/>
          </a:xfrm>
        </p:spPr>
        <p:txBody>
          <a:bodyPr/>
          <a:lstStyle>
            <a:lvl1pPr algn="l">
              <a:defRPr sz="2400" b="1"/>
            </a:lvl1pPr>
          </a:lstStyle>
          <a:p>
            <a:r>
              <a:rPr lang="en-US" dirty="0"/>
              <a:t>Click to edit Master title style</a:t>
            </a:r>
            <a:endParaRPr lang="en-ZA" dirty="0"/>
          </a:p>
        </p:txBody>
      </p:sp>
      <p:sp>
        <p:nvSpPr>
          <p:cNvPr id="3" name="Date Placeholder 2"/>
          <p:cNvSpPr>
            <a:spLocks noGrp="1"/>
          </p:cNvSpPr>
          <p:nvPr>
            <p:ph type="dt" sz="half" idx="10"/>
          </p:nvPr>
        </p:nvSpPr>
        <p:spPr/>
        <p:txBody>
          <a:bodyPr/>
          <a:lstStyle/>
          <a:p>
            <a:fld id="{134C66D6-1411-4604-8D7A-2EED012F4F19}" type="datetime1">
              <a:rPr lang="en-US" smtClean="0">
                <a:solidFill>
                  <a:prstClr val="black">
                    <a:tint val="75000"/>
                  </a:prstClr>
                </a:solidFill>
              </a:rPr>
              <a:pPr/>
              <a:t>8/19/2020</a:t>
            </a:fld>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dirty="0">
                <a:solidFill>
                  <a:prstClr val="black">
                    <a:tint val="75000"/>
                  </a:prstClr>
                </a:solidFill>
              </a:rPr>
              <a:t>Version 11</a:t>
            </a:r>
          </a:p>
        </p:txBody>
      </p:sp>
    </p:spTree>
    <p:extLst>
      <p:ext uri="{BB962C8B-B14F-4D97-AF65-F5344CB8AC3E}">
        <p14:creationId xmlns:p14="http://schemas.microsoft.com/office/powerpoint/2010/main" val="29611195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7D45D-D929-4EE7-A8EB-C155154F1EE9}" type="datetime1">
              <a:rPr lang="en-US" smtClean="0">
                <a:solidFill>
                  <a:prstClr val="black">
                    <a:tint val="75000"/>
                  </a:prstClr>
                </a:solidFill>
              </a:rPr>
              <a:pPr/>
              <a:t>8/19/2020</a:t>
            </a:fld>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r>
              <a:rPr lang="en-ZA" dirty="0">
                <a:solidFill>
                  <a:prstClr val="black">
                    <a:tint val="75000"/>
                  </a:prstClr>
                </a:solidFill>
              </a:rPr>
              <a:t>Version 11</a:t>
            </a:r>
          </a:p>
        </p:txBody>
      </p:sp>
      <p:sp>
        <p:nvSpPr>
          <p:cNvPr id="4" name="Slide Number Placeholder 3"/>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66370695"/>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xmlns="" id="{49F2245B-6248-E347-8492-4ABDCEAD3F4A}"/>
              </a:ext>
            </a:extLst>
          </p:cNvPr>
          <p:cNvSpPr/>
          <p:nvPr userDrawn="1"/>
        </p:nvSpPr>
        <p:spPr>
          <a:xfrm>
            <a:off x="5978232" y="6427751"/>
            <a:ext cx="191386" cy="191386"/>
          </a:xfrm>
          <a:prstGeom prst="roundRect">
            <a:avLst/>
          </a:prstGeom>
          <a:solidFill>
            <a:srgbClr val="0070C0"/>
          </a:solidFill>
          <a:ln>
            <a:solidFill>
              <a:srgbClr val="0070C0"/>
            </a:solidFill>
          </a:ln>
          <a:effectLst>
            <a:reflection blurRad="6350" stA="30000" endPos="35000" dir="5400000" sy="-100000" algn="bl" rotWithShape="0"/>
          </a:effectLst>
          <a:scene3d>
            <a:camera prst="orthographicFront"/>
            <a:lightRig rig="threePt" dir="t"/>
          </a:scene3d>
          <a:sp3d contourW="12700">
            <a:bevelT w="44450" h="254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 name="Title 1">
            <a:extLst>
              <a:ext uri="{FF2B5EF4-FFF2-40B4-BE49-F238E27FC236}">
                <a16:creationId xmlns:a16="http://schemas.microsoft.com/office/drawing/2014/main" xmlns="" id="{E42AB481-A010-F046-BAC6-D00AC4CAE7B4}"/>
              </a:ext>
            </a:extLst>
          </p:cNvPr>
          <p:cNvSpPr>
            <a:spLocks noGrp="1"/>
          </p:cNvSpPr>
          <p:nvPr>
            <p:ph type="title"/>
          </p:nvPr>
        </p:nvSpPr>
        <p:spPr>
          <a:xfrm>
            <a:off x="242883" y="1412653"/>
            <a:ext cx="9419108" cy="762000"/>
          </a:xfrm>
        </p:spPr>
        <p:txBody>
          <a:bodyPr>
            <a:normAutofit/>
          </a:bodyPr>
          <a:lstStyle>
            <a:lvl1pPr>
              <a:defRPr sz="3000" baseline="0">
                <a:solidFill>
                  <a:srgbClr val="0070C0"/>
                </a:solidFill>
                <a:effectLst>
                  <a:reflection blurRad="25400" stA="27000" endPos="64000" dir="5400000" sy="-100000" algn="bl" rotWithShape="0"/>
                </a:effectLst>
                <a:latin typeface="Helvetica Neue Light"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B2552038-D215-4D48-9003-5C92633F6566}"/>
              </a:ext>
            </a:extLst>
          </p:cNvPr>
          <p:cNvSpPr>
            <a:spLocks noGrp="1"/>
          </p:cNvSpPr>
          <p:nvPr>
            <p:ph idx="1"/>
          </p:nvPr>
        </p:nvSpPr>
        <p:spPr>
          <a:xfrm>
            <a:off x="242883" y="2321469"/>
            <a:ext cx="11654149" cy="3888831"/>
          </a:xfrm>
        </p:spPr>
        <p:txBody>
          <a:bodyPr wrap="square">
            <a:normAutofit/>
          </a:bodyPr>
          <a:lstStyle>
            <a:lvl1pPr marL="0" indent="0">
              <a:buNone/>
              <a:defRPr sz="2000" baseline="0">
                <a:solidFill>
                  <a:schemeClr val="tx1">
                    <a:lumMod val="85000"/>
                    <a:lumOff val="15000"/>
                  </a:schemeClr>
                </a:solidFill>
                <a:latin typeface="Calibri" panose="020F0502020204030204" pitchFamily="34" charset="0"/>
              </a:defRPr>
            </a:lvl1pPr>
            <a:lvl2pPr>
              <a:defRPr sz="2000" baseline="0">
                <a:solidFill>
                  <a:schemeClr val="tx1">
                    <a:lumMod val="85000"/>
                    <a:lumOff val="15000"/>
                  </a:schemeClr>
                </a:solidFill>
                <a:latin typeface="Calibri" panose="020F0502020204030204" pitchFamily="34" charset="0"/>
              </a:defRPr>
            </a:lvl2pPr>
            <a:lvl3pPr>
              <a:defRPr sz="2000" baseline="0">
                <a:solidFill>
                  <a:schemeClr val="tx1">
                    <a:lumMod val="85000"/>
                    <a:lumOff val="15000"/>
                  </a:schemeClr>
                </a:solidFill>
                <a:latin typeface="Calibri" panose="020F0502020204030204" pitchFamily="34" charset="0"/>
              </a:defRPr>
            </a:lvl3pPr>
            <a:lvl4pPr>
              <a:defRPr sz="2000" baseline="0">
                <a:solidFill>
                  <a:schemeClr val="tx1">
                    <a:lumMod val="85000"/>
                    <a:lumOff val="15000"/>
                  </a:schemeClr>
                </a:solidFill>
                <a:latin typeface="Calibri" panose="020F0502020204030204" pitchFamily="34" charset="0"/>
              </a:defRPr>
            </a:lvl4pPr>
            <a:lvl5pPr>
              <a:defRPr sz="2000" baseline="0">
                <a:solidFill>
                  <a:schemeClr val="tx1">
                    <a:lumMod val="85000"/>
                    <a:lumOff val="15000"/>
                  </a:schemeClr>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hlinkClick r:id="rId3"/>
            <a:extLst>
              <a:ext uri="{FF2B5EF4-FFF2-40B4-BE49-F238E27FC236}">
                <a16:creationId xmlns:a16="http://schemas.microsoft.com/office/drawing/2014/main" xmlns="" id="{E0896511-29B5-7E40-A0DA-8A518F2E3D8B}"/>
              </a:ext>
            </a:extLst>
          </p:cNvPr>
          <p:cNvSpPr txBox="1"/>
          <p:nvPr userDrawn="1"/>
        </p:nvSpPr>
        <p:spPr>
          <a:xfrm>
            <a:off x="257059" y="6416676"/>
            <a:ext cx="3925081" cy="246221"/>
          </a:xfrm>
          <a:prstGeom prst="rect">
            <a:avLst/>
          </a:prstGeom>
          <a:noFill/>
        </p:spPr>
        <p:txBody>
          <a:bodyPr wrap="square" rtlCol="0">
            <a:spAutoFit/>
          </a:bodyPr>
          <a:lstStyle/>
          <a:p>
            <a:r>
              <a:rPr lang="en-ZA" sz="1000" baseline="0" dirty="0">
                <a:solidFill>
                  <a:srgbClr val="0070C0"/>
                </a:solidFill>
                <a:latin typeface="Helvetica Neue Light" pitchFamily="2" charset="0"/>
              </a:rPr>
              <a:t>Ensuring safe, secure and responsible use of roads in South Africa.</a:t>
            </a:r>
            <a:endParaRPr lang="en-US" sz="1000" baseline="0" dirty="0">
              <a:solidFill>
                <a:srgbClr val="0070C0"/>
              </a:solidFill>
              <a:latin typeface="Helvetica Neue Light" pitchFamily="2" charset="0"/>
            </a:endParaRPr>
          </a:p>
        </p:txBody>
      </p:sp>
      <p:sp>
        <p:nvSpPr>
          <p:cNvPr id="16" name="Rectangle 15">
            <a:extLst>
              <a:ext uri="{FF2B5EF4-FFF2-40B4-BE49-F238E27FC236}">
                <a16:creationId xmlns:a16="http://schemas.microsoft.com/office/drawing/2014/main" xmlns="" id="{D7752B3D-36E3-A04E-9CE5-6317306BB665}"/>
              </a:ext>
            </a:extLst>
          </p:cNvPr>
          <p:cNvSpPr/>
          <p:nvPr userDrawn="1"/>
        </p:nvSpPr>
        <p:spPr>
          <a:xfrm>
            <a:off x="5883442" y="6377766"/>
            <a:ext cx="380232" cy="292388"/>
          </a:xfrm>
          <a:prstGeom prst="rect">
            <a:avLst/>
          </a:prstGeom>
          <a:effectLst>
            <a:outerShdw blurRad="50800" dist="38100" dir="5400000" algn="t" rotWithShape="0">
              <a:prstClr val="black">
                <a:alpha val="40000"/>
              </a:prstClr>
            </a:outerShdw>
          </a:effectLst>
        </p:spPr>
        <p:txBody>
          <a:bodyPr wrap="none">
            <a:spAutoFit/>
          </a:bodyPr>
          <a:lstStyle/>
          <a:p>
            <a:pPr algn="ctr"/>
            <a:fld id="{12662C64-029E-48C8-879E-093024997BCE}" type="slidenum">
              <a:rPr lang="en-ZA" sz="1300" baseline="0" smtClean="0">
                <a:solidFill>
                  <a:schemeClr val="bg2"/>
                </a:solidFill>
                <a:latin typeface="Avenir Light" panose="020B0402020203020204" pitchFamily="34" charset="77"/>
              </a:rPr>
              <a:pPr algn="ctr"/>
              <a:t>‹#›</a:t>
            </a:fld>
            <a:endParaRPr lang="en-US" sz="1300" baseline="0" dirty="0">
              <a:solidFill>
                <a:schemeClr val="bg2"/>
              </a:solidFill>
              <a:latin typeface="Avenir Light" panose="020B0402020203020204" pitchFamily="34" charset="77"/>
            </a:endParaRPr>
          </a:p>
        </p:txBody>
      </p:sp>
    </p:spTree>
    <p:extLst>
      <p:ext uri="{BB962C8B-B14F-4D97-AF65-F5344CB8AC3E}">
        <p14:creationId xmlns:p14="http://schemas.microsoft.com/office/powerpoint/2010/main" val="1374934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7881B-61D5-4BDA-8190-AFE6C22A158A}"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92776728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0939E8-3994-4A82-ADC4-2D73CCAFF83C}"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91432724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95CCAC1-699D-473D-817A-266F725A5767}"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36195149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41E1237-9EE8-46BE-AA6D-FC7A7364ADDF}"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373985212"/>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ONTENT_TEXT">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730251" y="1104788"/>
            <a:ext cx="8864128" cy="369332"/>
          </a:xfrm>
          <a:prstGeom prst="rect">
            <a:avLst/>
          </a:prstGeom>
        </p:spPr>
        <p:txBody>
          <a:bodyPr lIns="0" tIns="0" rIns="0" bIns="0" anchor="b" anchorCtr="0">
            <a:spAutoFit/>
          </a:bodyPr>
          <a:lstStyle>
            <a:lvl1pPr>
              <a:defRPr sz="2400" b="0" cap="none" baseline="0">
                <a:solidFill>
                  <a:schemeClr val="accent3"/>
                </a:solidFill>
              </a:defRPr>
            </a:lvl1pPr>
          </a:lstStyle>
          <a:p>
            <a:r>
              <a:rPr lang="en-US" dirty="0"/>
              <a:t>Click to insert slide title (max 2 lines)</a:t>
            </a:r>
          </a:p>
        </p:txBody>
      </p:sp>
      <p:sp>
        <p:nvSpPr>
          <p:cNvPr id="19" name="TextBox 18"/>
          <p:cNvSpPr txBox="1"/>
          <p:nvPr userDrawn="1"/>
        </p:nvSpPr>
        <p:spPr>
          <a:xfrm>
            <a:off x="2895868" y="6511900"/>
            <a:ext cx="1149075" cy="123111"/>
          </a:xfrm>
          <a:prstGeom prst="rect">
            <a:avLst/>
          </a:prstGeom>
          <a:noFill/>
        </p:spPr>
        <p:txBody>
          <a:bodyPr wrap="square" lIns="0" tIns="0" rIns="0" bIns="0" rtlCol="0">
            <a:spAutoFit/>
          </a:bodyPr>
          <a:lstStyle/>
          <a:p>
            <a:r>
              <a:rPr lang="en-US" sz="800" dirty="0">
                <a:solidFill>
                  <a:srgbClr val="4F81BD"/>
                </a:solidFill>
              </a:rPr>
              <a:t>Page </a:t>
            </a:r>
            <a:fld id="{A08D4222-5469-4CB6-AB8D-134650D5FF18}" type="slidenum">
              <a:rPr lang="en-US" sz="800" smtClean="0">
                <a:solidFill>
                  <a:srgbClr val="4F81BD"/>
                </a:solidFill>
              </a:rPr>
              <a:pPr/>
              <a:t>‹#›</a:t>
            </a:fld>
            <a:endParaRPr lang="en-US" sz="800" dirty="0">
              <a:solidFill>
                <a:srgbClr val="4F81BD"/>
              </a:solidFill>
            </a:endParaRPr>
          </a:p>
        </p:txBody>
      </p:sp>
      <p:sp>
        <p:nvSpPr>
          <p:cNvPr id="20" name="Text Placeholder 16"/>
          <p:cNvSpPr>
            <a:spLocks noGrp="1"/>
          </p:cNvSpPr>
          <p:nvPr>
            <p:ph type="body" sz="quarter" idx="12" hasCustomPrompt="1"/>
          </p:nvPr>
        </p:nvSpPr>
        <p:spPr>
          <a:xfrm>
            <a:off x="730250" y="2237881"/>
            <a:ext cx="10489924" cy="3314781"/>
          </a:xfrm>
          <a:prstGeom prst="rect">
            <a:avLst/>
          </a:prstGeom>
        </p:spPr>
        <p:txBody>
          <a:bodyPr lIns="0" tIns="0" rIns="0" bIns="0"/>
          <a:lstStyle>
            <a:lvl1pPr marL="0" indent="0">
              <a:buClr>
                <a:schemeClr val="accent3"/>
              </a:buClr>
              <a:buSzPct val="120000"/>
              <a:buFont typeface="Arial" pitchFamily="34" charset="0"/>
              <a:buNone/>
              <a:defRPr sz="1400" b="0">
                <a:solidFill>
                  <a:schemeClr val="tx2"/>
                </a:solidFill>
                <a:latin typeface="Arial" pitchFamily="34" charset="0"/>
              </a:defRPr>
            </a:lvl1pPr>
            <a:lvl2pPr marL="0" indent="0">
              <a:buClr>
                <a:schemeClr val="accent3"/>
              </a:buClr>
              <a:buSzPct val="100000"/>
              <a:buFont typeface="Arial" pitchFamily="34" charset="0"/>
              <a:buNone/>
              <a:defRPr sz="1400" b="0">
                <a:solidFill>
                  <a:schemeClr val="tx2"/>
                </a:solidFill>
                <a:latin typeface="Arial" pitchFamily="34" charset="0"/>
              </a:defRPr>
            </a:lvl2pPr>
            <a:lvl3pPr marL="0" indent="0">
              <a:buClr>
                <a:schemeClr val="accent3"/>
              </a:buClr>
              <a:buSzPct val="100000"/>
              <a:buFont typeface="Wingdings" pitchFamily="2" charset="2"/>
              <a:buNone/>
              <a:defRPr sz="1400" b="0">
                <a:solidFill>
                  <a:schemeClr val="tx2"/>
                </a:solidFill>
                <a:latin typeface="Arial" pitchFamily="34" charset="0"/>
              </a:defRPr>
            </a:lvl3pPr>
            <a:lvl4pPr marL="547688" indent="-146050">
              <a:buClr>
                <a:schemeClr val="accent3"/>
              </a:buClr>
              <a:buSzPct val="120000"/>
              <a:buFont typeface="Arial" pitchFamily="34" charset="0"/>
              <a:buChar char="−"/>
              <a:defRPr sz="1400">
                <a:solidFill>
                  <a:schemeClr val="tx2"/>
                </a:solidFill>
                <a:latin typeface="Arial" pitchFamily="34" charset="0"/>
              </a:defRPr>
            </a:lvl4pPr>
            <a:lvl5pPr>
              <a:defRPr sz="1800">
                <a:solidFill>
                  <a:schemeClr val="tx1"/>
                </a:solidFill>
              </a:defRPr>
            </a:lvl5pPr>
          </a:lstStyle>
          <a:p>
            <a:pPr lvl="0"/>
            <a:r>
              <a:rPr lang="en-US" dirty="0"/>
              <a:t>Click to insert text</a:t>
            </a:r>
          </a:p>
        </p:txBody>
      </p:sp>
      <p:sp>
        <p:nvSpPr>
          <p:cNvPr id="21" name="Text Placeholder 8"/>
          <p:cNvSpPr>
            <a:spLocks noGrp="1"/>
          </p:cNvSpPr>
          <p:nvPr>
            <p:ph type="body" sz="quarter" idx="13" hasCustomPrompt="1"/>
          </p:nvPr>
        </p:nvSpPr>
        <p:spPr>
          <a:xfrm>
            <a:off x="730251" y="1495096"/>
            <a:ext cx="8863584" cy="246221"/>
          </a:xfrm>
          <a:prstGeom prst="rect">
            <a:avLst/>
          </a:prstGeom>
        </p:spPr>
        <p:txBody>
          <a:bodyPr wrap="square" lIns="0" tIns="0" rIns="0" bIns="0">
            <a:spAutoFit/>
          </a:bodyPr>
          <a:lstStyle>
            <a:lvl1pPr marL="0" indent="0">
              <a:defRPr sz="1600" baseline="0">
                <a:solidFill>
                  <a:schemeClr val="tx2"/>
                </a:solidFill>
                <a:latin typeface="Arial"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insert sub heading</a:t>
            </a:r>
          </a:p>
        </p:txBody>
      </p:sp>
      <p:sp>
        <p:nvSpPr>
          <p:cNvPr id="22" name="TextBox 21"/>
          <p:cNvSpPr txBox="1"/>
          <p:nvPr userDrawn="1"/>
        </p:nvSpPr>
        <p:spPr>
          <a:xfrm>
            <a:off x="730251" y="6511900"/>
            <a:ext cx="1982127" cy="125207"/>
          </a:xfrm>
          <a:prstGeom prst="rect">
            <a:avLst/>
          </a:prstGeom>
          <a:noFill/>
        </p:spPr>
        <p:txBody>
          <a:bodyPr wrap="square" lIns="0" tIns="0" rIns="0" bIns="0" rtlCol="0">
            <a:spAutoFit/>
          </a:bodyPr>
          <a:lstStyle/>
          <a:p>
            <a:r>
              <a:rPr lang="en-US" sz="800" dirty="0">
                <a:solidFill>
                  <a:srgbClr val="4F81BD"/>
                </a:solidFill>
              </a:rPr>
              <a:t>[Insert presentation title]</a:t>
            </a:r>
          </a:p>
        </p:txBody>
      </p:sp>
      <p:sp>
        <p:nvSpPr>
          <p:cNvPr id="23" name="Text Placeholder 17"/>
          <p:cNvSpPr>
            <a:spLocks noGrp="1"/>
          </p:cNvSpPr>
          <p:nvPr>
            <p:ph type="body" sz="quarter" idx="15" hasCustomPrompt="1"/>
          </p:nvPr>
        </p:nvSpPr>
        <p:spPr>
          <a:xfrm>
            <a:off x="1356464" y="6135885"/>
            <a:ext cx="9846040"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Click to insert source / footnote</a:t>
            </a:r>
          </a:p>
        </p:txBody>
      </p:sp>
      <p:sp>
        <p:nvSpPr>
          <p:cNvPr id="24" name="Text Placeholder 17"/>
          <p:cNvSpPr>
            <a:spLocks noGrp="1"/>
          </p:cNvSpPr>
          <p:nvPr>
            <p:ph type="body" sz="quarter" idx="16" hasCustomPrompt="1"/>
          </p:nvPr>
        </p:nvSpPr>
        <p:spPr>
          <a:xfrm>
            <a:off x="730251" y="6135885"/>
            <a:ext cx="585631"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Source:</a:t>
            </a:r>
          </a:p>
        </p:txBody>
      </p:sp>
    </p:spTree>
    <p:extLst>
      <p:ext uri="{BB962C8B-B14F-4D97-AF65-F5344CB8AC3E}">
        <p14:creationId xmlns:p14="http://schemas.microsoft.com/office/powerpoint/2010/main" val="379602534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31661976-A1A2-401A-ABE1-07AC13B73B36}"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86838208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a:lvl1pPr>
          </a:lstStyle>
          <a:p>
            <a:r>
              <a:rPr lang="en-US" dirty="0"/>
              <a:t>Click to edit Master title style</a:t>
            </a:r>
            <a:endParaRPr lang="en-Z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B49A2E7-B87C-4B77-8176-ED759F437C5D}"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649688912"/>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73B941-C7F5-418A-93DC-28844F8B4D7B}"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629853257"/>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endParaRPr lang="en-Z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ACBB3647-D30B-421B-BEEE-1D94604BA0D5}"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249504452"/>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FAB789B1-71CD-4275-B7C6-957C77DB3ABB}" type="datetime1">
              <a:rPr lang="en-US" smtClean="0">
                <a:solidFill>
                  <a:prstClr val="black">
                    <a:tint val="75000"/>
                  </a:prstClr>
                </a:solidFill>
              </a:rPr>
              <a:pPr/>
              <a:t>8/19/2020</a:t>
            </a:fld>
            <a:endParaRPr lang="en-ZA" dirty="0">
              <a:solidFill>
                <a:prstClr val="black">
                  <a:tint val="75000"/>
                </a:prstClr>
              </a:solidFill>
            </a:endParaRPr>
          </a:p>
        </p:txBody>
      </p:sp>
      <p:sp>
        <p:nvSpPr>
          <p:cNvPr id="8" name="Footer Placeholder 7"/>
          <p:cNvSpPr>
            <a:spLocks noGrp="1"/>
          </p:cNvSpPr>
          <p:nvPr>
            <p:ph type="ftr" sz="quarter" idx="11"/>
          </p:nvPr>
        </p:nvSpPr>
        <p:spPr/>
        <p:txBody>
          <a:bodyPr/>
          <a:lstStyle/>
          <a:p>
            <a:r>
              <a:rPr lang="en-ZA" dirty="0">
                <a:solidFill>
                  <a:prstClr val="black">
                    <a:tint val="75000"/>
                  </a:prstClr>
                </a:solidFill>
              </a:rPr>
              <a:t>Version 11</a:t>
            </a:r>
          </a:p>
        </p:txBody>
      </p:sp>
      <p:sp>
        <p:nvSpPr>
          <p:cNvPr id="9" name="Slide Number Placeholder 8"/>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33091819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5AC67B-2D0A-8F40-A602-CF952DF702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08DB79-6995-FE4C-A8E1-59A57F5FA5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9C423B6-30C2-6245-A904-497E97456FA6}"/>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8/19/2020</a:t>
            </a:fld>
            <a:endParaRPr lang="en-US"/>
          </a:p>
        </p:txBody>
      </p:sp>
      <p:sp>
        <p:nvSpPr>
          <p:cNvPr id="5" name="Footer Placeholder 4">
            <a:extLst>
              <a:ext uri="{FF2B5EF4-FFF2-40B4-BE49-F238E27FC236}">
                <a16:creationId xmlns:a16="http://schemas.microsoft.com/office/drawing/2014/main" xmlns="" id="{13759BEA-E00C-A241-996B-9E57393AE1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E6727B8-430C-E340-B2C6-15C60C226EB6}"/>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640683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371" y="274638"/>
            <a:ext cx="10177131" cy="706090"/>
          </a:xfrm>
        </p:spPr>
        <p:txBody>
          <a:bodyPr/>
          <a:lstStyle>
            <a:lvl1pPr algn="l">
              <a:defRPr sz="2400" b="1"/>
            </a:lvl1pPr>
          </a:lstStyle>
          <a:p>
            <a:r>
              <a:rPr lang="en-US" dirty="0"/>
              <a:t>Click to edit Master title style</a:t>
            </a:r>
            <a:endParaRPr lang="en-ZA" dirty="0"/>
          </a:p>
        </p:txBody>
      </p:sp>
      <p:sp>
        <p:nvSpPr>
          <p:cNvPr id="3" name="Date Placeholder 2"/>
          <p:cNvSpPr>
            <a:spLocks noGrp="1"/>
          </p:cNvSpPr>
          <p:nvPr>
            <p:ph type="dt" sz="half" idx="10"/>
          </p:nvPr>
        </p:nvSpPr>
        <p:spPr/>
        <p:txBody>
          <a:bodyPr/>
          <a:lstStyle/>
          <a:p>
            <a:fld id="{134C66D6-1411-4604-8D7A-2EED012F4F19}" type="datetime1">
              <a:rPr lang="en-US" smtClean="0">
                <a:solidFill>
                  <a:prstClr val="black">
                    <a:tint val="75000"/>
                  </a:prstClr>
                </a:solidFill>
              </a:rPr>
              <a:pPr/>
              <a:t>8/19/2020</a:t>
            </a:fld>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dirty="0">
                <a:solidFill>
                  <a:prstClr val="black">
                    <a:tint val="75000"/>
                  </a:prstClr>
                </a:solidFill>
              </a:rPr>
              <a:t>Version 11</a:t>
            </a:r>
          </a:p>
        </p:txBody>
      </p:sp>
    </p:spTree>
    <p:extLst>
      <p:ext uri="{BB962C8B-B14F-4D97-AF65-F5344CB8AC3E}">
        <p14:creationId xmlns:p14="http://schemas.microsoft.com/office/powerpoint/2010/main" val="408698167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7D45D-D929-4EE7-A8EB-C155154F1EE9}" type="datetime1">
              <a:rPr lang="en-US" smtClean="0">
                <a:solidFill>
                  <a:prstClr val="black">
                    <a:tint val="75000"/>
                  </a:prstClr>
                </a:solidFill>
              </a:rPr>
              <a:pPr/>
              <a:t>8/19/2020</a:t>
            </a:fld>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r>
              <a:rPr lang="en-ZA" dirty="0">
                <a:solidFill>
                  <a:prstClr val="black">
                    <a:tint val="75000"/>
                  </a:prstClr>
                </a:solidFill>
              </a:rPr>
              <a:t>Version 11</a:t>
            </a:r>
          </a:p>
        </p:txBody>
      </p:sp>
      <p:sp>
        <p:nvSpPr>
          <p:cNvPr id="4" name="Slide Number Placeholder 3"/>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41606731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7881B-61D5-4BDA-8190-AFE6C22A158A}"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92672768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0939E8-3994-4A82-ADC4-2D73CCAFF83C}"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59471685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95CCAC1-699D-473D-817A-266F725A5767}"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463611048"/>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41E1237-9EE8-46BE-AA6D-FC7A7364ADDF}"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273763134"/>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ONTENT_TEXT">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730251" y="1104788"/>
            <a:ext cx="8864128" cy="369332"/>
          </a:xfrm>
          <a:prstGeom prst="rect">
            <a:avLst/>
          </a:prstGeom>
        </p:spPr>
        <p:txBody>
          <a:bodyPr lIns="0" tIns="0" rIns="0" bIns="0" anchor="b" anchorCtr="0">
            <a:spAutoFit/>
          </a:bodyPr>
          <a:lstStyle>
            <a:lvl1pPr>
              <a:defRPr sz="2400" b="0" cap="none" baseline="0">
                <a:solidFill>
                  <a:schemeClr val="accent3"/>
                </a:solidFill>
              </a:defRPr>
            </a:lvl1pPr>
          </a:lstStyle>
          <a:p>
            <a:r>
              <a:rPr lang="en-US" dirty="0"/>
              <a:t>Click to insert slide title (max 2 lines)</a:t>
            </a:r>
          </a:p>
        </p:txBody>
      </p:sp>
      <p:sp>
        <p:nvSpPr>
          <p:cNvPr id="19" name="TextBox 18"/>
          <p:cNvSpPr txBox="1"/>
          <p:nvPr userDrawn="1"/>
        </p:nvSpPr>
        <p:spPr>
          <a:xfrm>
            <a:off x="2895868" y="6511900"/>
            <a:ext cx="1149075" cy="123111"/>
          </a:xfrm>
          <a:prstGeom prst="rect">
            <a:avLst/>
          </a:prstGeom>
          <a:noFill/>
        </p:spPr>
        <p:txBody>
          <a:bodyPr wrap="square" lIns="0" tIns="0" rIns="0" bIns="0" rtlCol="0">
            <a:spAutoFit/>
          </a:bodyPr>
          <a:lstStyle/>
          <a:p>
            <a:r>
              <a:rPr lang="en-US" sz="800" dirty="0">
                <a:solidFill>
                  <a:srgbClr val="4F81BD"/>
                </a:solidFill>
              </a:rPr>
              <a:t>Page </a:t>
            </a:r>
            <a:fld id="{A08D4222-5469-4CB6-AB8D-134650D5FF18}" type="slidenum">
              <a:rPr lang="en-US" sz="800" smtClean="0">
                <a:solidFill>
                  <a:srgbClr val="4F81BD"/>
                </a:solidFill>
              </a:rPr>
              <a:pPr/>
              <a:t>‹#›</a:t>
            </a:fld>
            <a:endParaRPr lang="en-US" sz="800" dirty="0">
              <a:solidFill>
                <a:srgbClr val="4F81BD"/>
              </a:solidFill>
            </a:endParaRPr>
          </a:p>
        </p:txBody>
      </p:sp>
      <p:sp>
        <p:nvSpPr>
          <p:cNvPr id="20" name="Text Placeholder 16"/>
          <p:cNvSpPr>
            <a:spLocks noGrp="1"/>
          </p:cNvSpPr>
          <p:nvPr>
            <p:ph type="body" sz="quarter" idx="12" hasCustomPrompt="1"/>
          </p:nvPr>
        </p:nvSpPr>
        <p:spPr>
          <a:xfrm>
            <a:off x="730250" y="2237881"/>
            <a:ext cx="10489924" cy="3314781"/>
          </a:xfrm>
          <a:prstGeom prst="rect">
            <a:avLst/>
          </a:prstGeom>
        </p:spPr>
        <p:txBody>
          <a:bodyPr lIns="0" tIns="0" rIns="0" bIns="0"/>
          <a:lstStyle>
            <a:lvl1pPr marL="0" indent="0">
              <a:buClr>
                <a:schemeClr val="accent3"/>
              </a:buClr>
              <a:buSzPct val="120000"/>
              <a:buFont typeface="Arial" pitchFamily="34" charset="0"/>
              <a:buNone/>
              <a:defRPr sz="1400" b="0">
                <a:solidFill>
                  <a:schemeClr val="tx2"/>
                </a:solidFill>
                <a:latin typeface="Arial" pitchFamily="34" charset="0"/>
              </a:defRPr>
            </a:lvl1pPr>
            <a:lvl2pPr marL="0" indent="0">
              <a:buClr>
                <a:schemeClr val="accent3"/>
              </a:buClr>
              <a:buSzPct val="100000"/>
              <a:buFont typeface="Arial" pitchFamily="34" charset="0"/>
              <a:buNone/>
              <a:defRPr sz="1400" b="0">
                <a:solidFill>
                  <a:schemeClr val="tx2"/>
                </a:solidFill>
                <a:latin typeface="Arial" pitchFamily="34" charset="0"/>
              </a:defRPr>
            </a:lvl2pPr>
            <a:lvl3pPr marL="0" indent="0">
              <a:buClr>
                <a:schemeClr val="accent3"/>
              </a:buClr>
              <a:buSzPct val="100000"/>
              <a:buFont typeface="Wingdings" pitchFamily="2" charset="2"/>
              <a:buNone/>
              <a:defRPr sz="1400" b="0">
                <a:solidFill>
                  <a:schemeClr val="tx2"/>
                </a:solidFill>
                <a:latin typeface="Arial" pitchFamily="34" charset="0"/>
              </a:defRPr>
            </a:lvl3pPr>
            <a:lvl4pPr marL="547688" indent="-146050">
              <a:buClr>
                <a:schemeClr val="accent3"/>
              </a:buClr>
              <a:buSzPct val="120000"/>
              <a:buFont typeface="Arial" pitchFamily="34" charset="0"/>
              <a:buChar char="−"/>
              <a:defRPr sz="1400">
                <a:solidFill>
                  <a:schemeClr val="tx2"/>
                </a:solidFill>
                <a:latin typeface="Arial" pitchFamily="34" charset="0"/>
              </a:defRPr>
            </a:lvl4pPr>
            <a:lvl5pPr>
              <a:defRPr sz="1800">
                <a:solidFill>
                  <a:schemeClr val="tx1"/>
                </a:solidFill>
              </a:defRPr>
            </a:lvl5pPr>
          </a:lstStyle>
          <a:p>
            <a:pPr lvl="0"/>
            <a:r>
              <a:rPr lang="en-US" dirty="0"/>
              <a:t>Click to insert text</a:t>
            </a:r>
          </a:p>
        </p:txBody>
      </p:sp>
      <p:sp>
        <p:nvSpPr>
          <p:cNvPr id="21" name="Text Placeholder 8"/>
          <p:cNvSpPr>
            <a:spLocks noGrp="1"/>
          </p:cNvSpPr>
          <p:nvPr>
            <p:ph type="body" sz="quarter" idx="13" hasCustomPrompt="1"/>
          </p:nvPr>
        </p:nvSpPr>
        <p:spPr>
          <a:xfrm>
            <a:off x="730251" y="1495096"/>
            <a:ext cx="8863584" cy="246221"/>
          </a:xfrm>
          <a:prstGeom prst="rect">
            <a:avLst/>
          </a:prstGeom>
        </p:spPr>
        <p:txBody>
          <a:bodyPr wrap="square" lIns="0" tIns="0" rIns="0" bIns="0">
            <a:spAutoFit/>
          </a:bodyPr>
          <a:lstStyle>
            <a:lvl1pPr marL="0" indent="0">
              <a:defRPr sz="1600" baseline="0">
                <a:solidFill>
                  <a:schemeClr val="tx2"/>
                </a:solidFill>
                <a:latin typeface="Arial"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insert sub heading</a:t>
            </a:r>
          </a:p>
        </p:txBody>
      </p:sp>
      <p:sp>
        <p:nvSpPr>
          <p:cNvPr id="22" name="TextBox 21"/>
          <p:cNvSpPr txBox="1"/>
          <p:nvPr userDrawn="1"/>
        </p:nvSpPr>
        <p:spPr>
          <a:xfrm>
            <a:off x="730251" y="6511900"/>
            <a:ext cx="1982127" cy="125207"/>
          </a:xfrm>
          <a:prstGeom prst="rect">
            <a:avLst/>
          </a:prstGeom>
          <a:noFill/>
        </p:spPr>
        <p:txBody>
          <a:bodyPr wrap="square" lIns="0" tIns="0" rIns="0" bIns="0" rtlCol="0">
            <a:spAutoFit/>
          </a:bodyPr>
          <a:lstStyle/>
          <a:p>
            <a:r>
              <a:rPr lang="en-US" sz="800" dirty="0">
                <a:solidFill>
                  <a:srgbClr val="4F81BD"/>
                </a:solidFill>
              </a:rPr>
              <a:t>[Insert presentation title]</a:t>
            </a:r>
          </a:p>
        </p:txBody>
      </p:sp>
      <p:sp>
        <p:nvSpPr>
          <p:cNvPr id="23" name="Text Placeholder 17"/>
          <p:cNvSpPr>
            <a:spLocks noGrp="1"/>
          </p:cNvSpPr>
          <p:nvPr>
            <p:ph type="body" sz="quarter" idx="15" hasCustomPrompt="1"/>
          </p:nvPr>
        </p:nvSpPr>
        <p:spPr>
          <a:xfrm>
            <a:off x="1356464" y="6135885"/>
            <a:ext cx="9846040"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Click to insert source / footnote</a:t>
            </a:r>
          </a:p>
        </p:txBody>
      </p:sp>
      <p:sp>
        <p:nvSpPr>
          <p:cNvPr id="24" name="Text Placeholder 17"/>
          <p:cNvSpPr>
            <a:spLocks noGrp="1"/>
          </p:cNvSpPr>
          <p:nvPr>
            <p:ph type="body" sz="quarter" idx="16" hasCustomPrompt="1"/>
          </p:nvPr>
        </p:nvSpPr>
        <p:spPr>
          <a:xfrm>
            <a:off x="730251" y="6135885"/>
            <a:ext cx="585631"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Source:</a:t>
            </a:r>
          </a:p>
        </p:txBody>
      </p:sp>
    </p:spTree>
    <p:extLst>
      <p:ext uri="{BB962C8B-B14F-4D97-AF65-F5344CB8AC3E}">
        <p14:creationId xmlns:p14="http://schemas.microsoft.com/office/powerpoint/2010/main" val="14526235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31661976-A1A2-401A-ABE1-07AC13B73B36}"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68538950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a:lvl1pPr>
          </a:lstStyle>
          <a:p>
            <a:r>
              <a:rPr lang="en-US" dirty="0"/>
              <a:t>Click to edit Master title style</a:t>
            </a:r>
            <a:endParaRPr lang="en-Z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B49A2E7-B87C-4B77-8176-ED759F437C5D}"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280549802"/>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73B941-C7F5-418A-93DC-28844F8B4D7B}"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87173808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61A91-BF98-264B-8374-676E9E383E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CBB1BC3-EED6-5E4A-8510-F4DF508FA7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BFFCBE0-088D-E044-8D76-0098A3624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9A3FC0E-47BB-184F-BF9A-9F6A4CC5941E}"/>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8/19/2020</a:t>
            </a:fld>
            <a:endParaRPr lang="en-US"/>
          </a:p>
        </p:txBody>
      </p:sp>
      <p:sp>
        <p:nvSpPr>
          <p:cNvPr id="6" name="Footer Placeholder 5">
            <a:extLst>
              <a:ext uri="{FF2B5EF4-FFF2-40B4-BE49-F238E27FC236}">
                <a16:creationId xmlns:a16="http://schemas.microsoft.com/office/drawing/2014/main" xmlns="" id="{4AFE3AAC-37DF-DB4D-909C-AE4CF10DA3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6C46D77-33BF-7D41-B0F2-AA338082BDDB}"/>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27752604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endParaRPr lang="en-Z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ACBB3647-D30B-421B-BEEE-1D94604BA0D5}"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79309553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FAB789B1-71CD-4275-B7C6-957C77DB3ABB}" type="datetime1">
              <a:rPr lang="en-US" smtClean="0">
                <a:solidFill>
                  <a:prstClr val="black">
                    <a:tint val="75000"/>
                  </a:prstClr>
                </a:solidFill>
              </a:rPr>
              <a:pPr/>
              <a:t>8/19/2020</a:t>
            </a:fld>
            <a:endParaRPr lang="en-ZA" dirty="0">
              <a:solidFill>
                <a:prstClr val="black">
                  <a:tint val="75000"/>
                </a:prstClr>
              </a:solidFill>
            </a:endParaRPr>
          </a:p>
        </p:txBody>
      </p:sp>
      <p:sp>
        <p:nvSpPr>
          <p:cNvPr id="8" name="Footer Placeholder 7"/>
          <p:cNvSpPr>
            <a:spLocks noGrp="1"/>
          </p:cNvSpPr>
          <p:nvPr>
            <p:ph type="ftr" sz="quarter" idx="11"/>
          </p:nvPr>
        </p:nvSpPr>
        <p:spPr/>
        <p:txBody>
          <a:bodyPr/>
          <a:lstStyle/>
          <a:p>
            <a:r>
              <a:rPr lang="en-ZA" dirty="0">
                <a:solidFill>
                  <a:prstClr val="black">
                    <a:tint val="75000"/>
                  </a:prstClr>
                </a:solidFill>
              </a:rPr>
              <a:t>Version 11</a:t>
            </a:r>
          </a:p>
        </p:txBody>
      </p:sp>
      <p:sp>
        <p:nvSpPr>
          <p:cNvPr id="9" name="Slide Number Placeholder 8"/>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683758397"/>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371" y="274638"/>
            <a:ext cx="10177131" cy="706090"/>
          </a:xfrm>
        </p:spPr>
        <p:txBody>
          <a:bodyPr/>
          <a:lstStyle>
            <a:lvl1pPr algn="l">
              <a:defRPr sz="2400" b="1"/>
            </a:lvl1pPr>
          </a:lstStyle>
          <a:p>
            <a:r>
              <a:rPr lang="en-US" dirty="0"/>
              <a:t>Click to edit Master title style</a:t>
            </a:r>
            <a:endParaRPr lang="en-ZA" dirty="0"/>
          </a:p>
        </p:txBody>
      </p:sp>
      <p:sp>
        <p:nvSpPr>
          <p:cNvPr id="3" name="Date Placeholder 2"/>
          <p:cNvSpPr>
            <a:spLocks noGrp="1"/>
          </p:cNvSpPr>
          <p:nvPr>
            <p:ph type="dt" sz="half" idx="10"/>
          </p:nvPr>
        </p:nvSpPr>
        <p:spPr/>
        <p:txBody>
          <a:bodyPr/>
          <a:lstStyle/>
          <a:p>
            <a:fld id="{134C66D6-1411-4604-8D7A-2EED012F4F19}" type="datetime1">
              <a:rPr lang="en-US" smtClean="0">
                <a:solidFill>
                  <a:prstClr val="black">
                    <a:tint val="75000"/>
                  </a:prstClr>
                </a:solidFill>
              </a:rPr>
              <a:pPr/>
              <a:t>8/19/2020</a:t>
            </a:fld>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dirty="0">
                <a:solidFill>
                  <a:prstClr val="black">
                    <a:tint val="75000"/>
                  </a:prstClr>
                </a:solidFill>
              </a:rPr>
              <a:t>Version 11</a:t>
            </a:r>
          </a:p>
        </p:txBody>
      </p:sp>
    </p:spTree>
    <p:extLst>
      <p:ext uri="{BB962C8B-B14F-4D97-AF65-F5344CB8AC3E}">
        <p14:creationId xmlns:p14="http://schemas.microsoft.com/office/powerpoint/2010/main" val="1249068145"/>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7D45D-D929-4EE7-A8EB-C155154F1EE9}" type="datetime1">
              <a:rPr lang="en-US" smtClean="0">
                <a:solidFill>
                  <a:prstClr val="black">
                    <a:tint val="75000"/>
                  </a:prstClr>
                </a:solidFill>
              </a:rPr>
              <a:pPr/>
              <a:t>8/19/2020</a:t>
            </a:fld>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r>
              <a:rPr lang="en-ZA" dirty="0">
                <a:solidFill>
                  <a:prstClr val="black">
                    <a:tint val="75000"/>
                  </a:prstClr>
                </a:solidFill>
              </a:rPr>
              <a:t>Version 11</a:t>
            </a:r>
          </a:p>
        </p:txBody>
      </p:sp>
      <p:sp>
        <p:nvSpPr>
          <p:cNvPr id="4" name="Slide Number Placeholder 3"/>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35474729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7881B-61D5-4BDA-8190-AFE6C22A158A}"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333281222"/>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0939E8-3994-4A82-ADC4-2D73CCAFF83C}"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35903701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95CCAC1-699D-473D-817A-266F725A5767}"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25201747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41E1237-9EE8-46BE-AA6D-FC7A7364ADDF}"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56050564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ONTENT_TEXT">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730251" y="1104788"/>
            <a:ext cx="8864128" cy="369332"/>
          </a:xfrm>
          <a:prstGeom prst="rect">
            <a:avLst/>
          </a:prstGeom>
        </p:spPr>
        <p:txBody>
          <a:bodyPr lIns="0" tIns="0" rIns="0" bIns="0" anchor="b" anchorCtr="0">
            <a:spAutoFit/>
          </a:bodyPr>
          <a:lstStyle>
            <a:lvl1pPr>
              <a:defRPr sz="2400" b="0" cap="none" baseline="0">
                <a:solidFill>
                  <a:schemeClr val="accent3"/>
                </a:solidFill>
              </a:defRPr>
            </a:lvl1pPr>
          </a:lstStyle>
          <a:p>
            <a:r>
              <a:rPr lang="en-US" dirty="0"/>
              <a:t>Click to insert slide title (max 2 lines)</a:t>
            </a:r>
          </a:p>
        </p:txBody>
      </p:sp>
      <p:sp>
        <p:nvSpPr>
          <p:cNvPr id="19" name="TextBox 18"/>
          <p:cNvSpPr txBox="1"/>
          <p:nvPr userDrawn="1"/>
        </p:nvSpPr>
        <p:spPr>
          <a:xfrm>
            <a:off x="2895868" y="6511900"/>
            <a:ext cx="1149075" cy="123111"/>
          </a:xfrm>
          <a:prstGeom prst="rect">
            <a:avLst/>
          </a:prstGeom>
          <a:noFill/>
        </p:spPr>
        <p:txBody>
          <a:bodyPr wrap="square" lIns="0" tIns="0" rIns="0" bIns="0" rtlCol="0">
            <a:spAutoFit/>
          </a:bodyPr>
          <a:lstStyle/>
          <a:p>
            <a:r>
              <a:rPr lang="en-US" sz="800" dirty="0">
                <a:solidFill>
                  <a:srgbClr val="4F81BD"/>
                </a:solidFill>
              </a:rPr>
              <a:t>Page </a:t>
            </a:r>
            <a:fld id="{A08D4222-5469-4CB6-AB8D-134650D5FF18}" type="slidenum">
              <a:rPr lang="en-US" sz="800" smtClean="0">
                <a:solidFill>
                  <a:srgbClr val="4F81BD"/>
                </a:solidFill>
              </a:rPr>
              <a:pPr/>
              <a:t>‹#›</a:t>
            </a:fld>
            <a:endParaRPr lang="en-US" sz="800" dirty="0">
              <a:solidFill>
                <a:srgbClr val="4F81BD"/>
              </a:solidFill>
            </a:endParaRPr>
          </a:p>
        </p:txBody>
      </p:sp>
      <p:sp>
        <p:nvSpPr>
          <p:cNvPr id="20" name="Text Placeholder 16"/>
          <p:cNvSpPr>
            <a:spLocks noGrp="1"/>
          </p:cNvSpPr>
          <p:nvPr>
            <p:ph type="body" sz="quarter" idx="12" hasCustomPrompt="1"/>
          </p:nvPr>
        </p:nvSpPr>
        <p:spPr>
          <a:xfrm>
            <a:off x="730250" y="2237881"/>
            <a:ext cx="10489924" cy="3314781"/>
          </a:xfrm>
          <a:prstGeom prst="rect">
            <a:avLst/>
          </a:prstGeom>
        </p:spPr>
        <p:txBody>
          <a:bodyPr lIns="0" tIns="0" rIns="0" bIns="0"/>
          <a:lstStyle>
            <a:lvl1pPr marL="0" indent="0">
              <a:buClr>
                <a:schemeClr val="accent3"/>
              </a:buClr>
              <a:buSzPct val="120000"/>
              <a:buFont typeface="Arial" pitchFamily="34" charset="0"/>
              <a:buNone/>
              <a:defRPr sz="1400" b="0">
                <a:solidFill>
                  <a:schemeClr val="tx2"/>
                </a:solidFill>
                <a:latin typeface="Arial" pitchFamily="34" charset="0"/>
              </a:defRPr>
            </a:lvl1pPr>
            <a:lvl2pPr marL="0" indent="0">
              <a:buClr>
                <a:schemeClr val="accent3"/>
              </a:buClr>
              <a:buSzPct val="100000"/>
              <a:buFont typeface="Arial" pitchFamily="34" charset="0"/>
              <a:buNone/>
              <a:defRPr sz="1400" b="0">
                <a:solidFill>
                  <a:schemeClr val="tx2"/>
                </a:solidFill>
                <a:latin typeface="Arial" pitchFamily="34" charset="0"/>
              </a:defRPr>
            </a:lvl2pPr>
            <a:lvl3pPr marL="0" indent="0">
              <a:buClr>
                <a:schemeClr val="accent3"/>
              </a:buClr>
              <a:buSzPct val="100000"/>
              <a:buFont typeface="Wingdings" pitchFamily="2" charset="2"/>
              <a:buNone/>
              <a:defRPr sz="1400" b="0">
                <a:solidFill>
                  <a:schemeClr val="tx2"/>
                </a:solidFill>
                <a:latin typeface="Arial" pitchFamily="34" charset="0"/>
              </a:defRPr>
            </a:lvl3pPr>
            <a:lvl4pPr marL="547688" indent="-146050">
              <a:buClr>
                <a:schemeClr val="accent3"/>
              </a:buClr>
              <a:buSzPct val="120000"/>
              <a:buFont typeface="Arial" pitchFamily="34" charset="0"/>
              <a:buChar char="−"/>
              <a:defRPr sz="1400">
                <a:solidFill>
                  <a:schemeClr val="tx2"/>
                </a:solidFill>
                <a:latin typeface="Arial" pitchFamily="34" charset="0"/>
              </a:defRPr>
            </a:lvl4pPr>
            <a:lvl5pPr>
              <a:defRPr sz="1800">
                <a:solidFill>
                  <a:schemeClr val="tx1"/>
                </a:solidFill>
              </a:defRPr>
            </a:lvl5pPr>
          </a:lstStyle>
          <a:p>
            <a:pPr lvl="0"/>
            <a:r>
              <a:rPr lang="en-US" dirty="0"/>
              <a:t>Click to insert text</a:t>
            </a:r>
          </a:p>
        </p:txBody>
      </p:sp>
      <p:sp>
        <p:nvSpPr>
          <p:cNvPr id="21" name="Text Placeholder 8"/>
          <p:cNvSpPr>
            <a:spLocks noGrp="1"/>
          </p:cNvSpPr>
          <p:nvPr>
            <p:ph type="body" sz="quarter" idx="13" hasCustomPrompt="1"/>
          </p:nvPr>
        </p:nvSpPr>
        <p:spPr>
          <a:xfrm>
            <a:off x="730251" y="1495096"/>
            <a:ext cx="8863584" cy="246221"/>
          </a:xfrm>
          <a:prstGeom prst="rect">
            <a:avLst/>
          </a:prstGeom>
        </p:spPr>
        <p:txBody>
          <a:bodyPr wrap="square" lIns="0" tIns="0" rIns="0" bIns="0">
            <a:spAutoFit/>
          </a:bodyPr>
          <a:lstStyle>
            <a:lvl1pPr marL="0" indent="0">
              <a:defRPr sz="1600" baseline="0">
                <a:solidFill>
                  <a:schemeClr val="tx2"/>
                </a:solidFill>
                <a:latin typeface="Arial"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insert sub heading</a:t>
            </a:r>
          </a:p>
        </p:txBody>
      </p:sp>
      <p:sp>
        <p:nvSpPr>
          <p:cNvPr id="22" name="TextBox 21"/>
          <p:cNvSpPr txBox="1"/>
          <p:nvPr userDrawn="1"/>
        </p:nvSpPr>
        <p:spPr>
          <a:xfrm>
            <a:off x="730251" y="6511900"/>
            <a:ext cx="1982127" cy="125207"/>
          </a:xfrm>
          <a:prstGeom prst="rect">
            <a:avLst/>
          </a:prstGeom>
          <a:noFill/>
        </p:spPr>
        <p:txBody>
          <a:bodyPr wrap="square" lIns="0" tIns="0" rIns="0" bIns="0" rtlCol="0">
            <a:spAutoFit/>
          </a:bodyPr>
          <a:lstStyle/>
          <a:p>
            <a:r>
              <a:rPr lang="en-US" sz="800" dirty="0">
                <a:solidFill>
                  <a:srgbClr val="4F81BD"/>
                </a:solidFill>
              </a:rPr>
              <a:t>[Insert presentation title]</a:t>
            </a:r>
          </a:p>
        </p:txBody>
      </p:sp>
      <p:sp>
        <p:nvSpPr>
          <p:cNvPr id="23" name="Text Placeholder 17"/>
          <p:cNvSpPr>
            <a:spLocks noGrp="1"/>
          </p:cNvSpPr>
          <p:nvPr>
            <p:ph type="body" sz="quarter" idx="15" hasCustomPrompt="1"/>
          </p:nvPr>
        </p:nvSpPr>
        <p:spPr>
          <a:xfrm>
            <a:off x="1356464" y="6135885"/>
            <a:ext cx="9846040"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Click to insert source / footnote</a:t>
            </a:r>
          </a:p>
        </p:txBody>
      </p:sp>
      <p:sp>
        <p:nvSpPr>
          <p:cNvPr id="24" name="Text Placeholder 17"/>
          <p:cNvSpPr>
            <a:spLocks noGrp="1"/>
          </p:cNvSpPr>
          <p:nvPr>
            <p:ph type="body" sz="quarter" idx="16" hasCustomPrompt="1"/>
          </p:nvPr>
        </p:nvSpPr>
        <p:spPr>
          <a:xfrm>
            <a:off x="730251" y="6135885"/>
            <a:ext cx="585631"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Source:</a:t>
            </a:r>
          </a:p>
        </p:txBody>
      </p:sp>
    </p:spTree>
    <p:extLst>
      <p:ext uri="{BB962C8B-B14F-4D97-AF65-F5344CB8AC3E}">
        <p14:creationId xmlns:p14="http://schemas.microsoft.com/office/powerpoint/2010/main" val="4153751354"/>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31661976-A1A2-401A-ABE1-07AC13B73B36}"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95143234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380494-979E-8F4B-ABD9-3669D346ED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CB97F53-995D-EC4B-B39B-80A0901217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4AA4E3-C3FC-0F46-9122-C6DD719135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0DEEAE4-32E0-594B-96A1-4D5F4B8D4D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43BA4A5-7A39-5444-A1E7-E08F1A7001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E3A8C09-5EEB-D949-80F8-83ECF3BC769C}"/>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8/19/2020</a:t>
            </a:fld>
            <a:endParaRPr lang="en-US"/>
          </a:p>
        </p:txBody>
      </p:sp>
      <p:sp>
        <p:nvSpPr>
          <p:cNvPr id="8" name="Footer Placeholder 7">
            <a:extLst>
              <a:ext uri="{FF2B5EF4-FFF2-40B4-BE49-F238E27FC236}">
                <a16:creationId xmlns:a16="http://schemas.microsoft.com/office/drawing/2014/main" xmlns="" id="{9ECC8A02-EA1E-4A47-BBD2-6B0DAA9613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C823412-2B94-2944-905C-14E2EB61134D}"/>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38176067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a:lvl1pPr>
          </a:lstStyle>
          <a:p>
            <a:r>
              <a:rPr lang="en-US" dirty="0"/>
              <a:t>Click to edit Master title style</a:t>
            </a:r>
            <a:endParaRPr lang="en-Z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B49A2E7-B87C-4B77-8176-ED759F437C5D}"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67320477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73B941-C7F5-418A-93DC-28844F8B4D7B}"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82014160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endParaRPr lang="en-Z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ACBB3647-D30B-421B-BEEE-1D94604BA0D5}"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74845853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FAB789B1-71CD-4275-B7C6-957C77DB3ABB}" type="datetime1">
              <a:rPr lang="en-US" smtClean="0">
                <a:solidFill>
                  <a:prstClr val="black">
                    <a:tint val="75000"/>
                  </a:prstClr>
                </a:solidFill>
              </a:rPr>
              <a:pPr/>
              <a:t>8/19/2020</a:t>
            </a:fld>
            <a:endParaRPr lang="en-ZA" dirty="0">
              <a:solidFill>
                <a:prstClr val="black">
                  <a:tint val="75000"/>
                </a:prstClr>
              </a:solidFill>
            </a:endParaRPr>
          </a:p>
        </p:txBody>
      </p:sp>
      <p:sp>
        <p:nvSpPr>
          <p:cNvPr id="8" name="Footer Placeholder 7"/>
          <p:cNvSpPr>
            <a:spLocks noGrp="1"/>
          </p:cNvSpPr>
          <p:nvPr>
            <p:ph type="ftr" sz="quarter" idx="11"/>
          </p:nvPr>
        </p:nvSpPr>
        <p:spPr/>
        <p:txBody>
          <a:bodyPr/>
          <a:lstStyle/>
          <a:p>
            <a:r>
              <a:rPr lang="en-ZA" dirty="0">
                <a:solidFill>
                  <a:prstClr val="black">
                    <a:tint val="75000"/>
                  </a:prstClr>
                </a:solidFill>
              </a:rPr>
              <a:t>Version 11</a:t>
            </a:r>
          </a:p>
        </p:txBody>
      </p:sp>
      <p:sp>
        <p:nvSpPr>
          <p:cNvPr id="9" name="Slide Number Placeholder 8"/>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716856408"/>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371" y="274638"/>
            <a:ext cx="10177131" cy="706090"/>
          </a:xfrm>
        </p:spPr>
        <p:txBody>
          <a:bodyPr/>
          <a:lstStyle>
            <a:lvl1pPr algn="l">
              <a:defRPr sz="2400" b="1"/>
            </a:lvl1pPr>
          </a:lstStyle>
          <a:p>
            <a:r>
              <a:rPr lang="en-US" dirty="0"/>
              <a:t>Click to edit Master title style</a:t>
            </a:r>
            <a:endParaRPr lang="en-ZA" dirty="0"/>
          </a:p>
        </p:txBody>
      </p:sp>
      <p:sp>
        <p:nvSpPr>
          <p:cNvPr id="3" name="Date Placeholder 2"/>
          <p:cNvSpPr>
            <a:spLocks noGrp="1"/>
          </p:cNvSpPr>
          <p:nvPr>
            <p:ph type="dt" sz="half" idx="10"/>
          </p:nvPr>
        </p:nvSpPr>
        <p:spPr/>
        <p:txBody>
          <a:bodyPr/>
          <a:lstStyle/>
          <a:p>
            <a:fld id="{134C66D6-1411-4604-8D7A-2EED012F4F19}" type="datetime1">
              <a:rPr lang="en-US" smtClean="0">
                <a:solidFill>
                  <a:prstClr val="black">
                    <a:tint val="75000"/>
                  </a:prstClr>
                </a:solidFill>
              </a:rPr>
              <a:pPr/>
              <a:t>8/19/2020</a:t>
            </a:fld>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dirty="0">
                <a:solidFill>
                  <a:prstClr val="black">
                    <a:tint val="75000"/>
                  </a:prstClr>
                </a:solidFill>
              </a:rPr>
              <a:t>Version 11</a:t>
            </a:r>
          </a:p>
        </p:txBody>
      </p:sp>
    </p:spTree>
    <p:extLst>
      <p:ext uri="{BB962C8B-B14F-4D97-AF65-F5344CB8AC3E}">
        <p14:creationId xmlns:p14="http://schemas.microsoft.com/office/powerpoint/2010/main" val="139028600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7D45D-D929-4EE7-A8EB-C155154F1EE9}" type="datetime1">
              <a:rPr lang="en-US" smtClean="0">
                <a:solidFill>
                  <a:prstClr val="black">
                    <a:tint val="75000"/>
                  </a:prstClr>
                </a:solidFill>
              </a:rPr>
              <a:pPr/>
              <a:t>8/19/2020</a:t>
            </a:fld>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r>
              <a:rPr lang="en-ZA" dirty="0">
                <a:solidFill>
                  <a:prstClr val="black">
                    <a:tint val="75000"/>
                  </a:prstClr>
                </a:solidFill>
              </a:rPr>
              <a:t>Version 11</a:t>
            </a:r>
          </a:p>
        </p:txBody>
      </p:sp>
      <p:sp>
        <p:nvSpPr>
          <p:cNvPr id="4" name="Slide Number Placeholder 3"/>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410787898"/>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7881B-61D5-4BDA-8190-AFE6C22A158A}"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407608921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0939E8-3994-4A82-ADC4-2D73CCAFF83C}"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351897365"/>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95CCAC1-699D-473D-817A-266F725A5767}"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581422058"/>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41E1237-9EE8-46BE-AA6D-FC7A7364ADDF}"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847606037"/>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CD27BA-D15F-1345-8953-3A8A081A0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1D3AA2-E18C-6C4D-8CF4-AF0DF6D69BA8}"/>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8/19/2020</a:t>
            </a:fld>
            <a:endParaRPr lang="en-US"/>
          </a:p>
        </p:txBody>
      </p:sp>
      <p:sp>
        <p:nvSpPr>
          <p:cNvPr id="4" name="Footer Placeholder 3">
            <a:extLst>
              <a:ext uri="{FF2B5EF4-FFF2-40B4-BE49-F238E27FC236}">
                <a16:creationId xmlns:a16="http://schemas.microsoft.com/office/drawing/2014/main" xmlns="" id="{27F21F91-91B8-D84D-97C9-3A94F5C1C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72C5DB8-A0E6-484C-BAC4-05C6584DA2D3}"/>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24580607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ONTENT_TEXT">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730251" y="1104788"/>
            <a:ext cx="8864128" cy="369332"/>
          </a:xfrm>
          <a:prstGeom prst="rect">
            <a:avLst/>
          </a:prstGeom>
        </p:spPr>
        <p:txBody>
          <a:bodyPr lIns="0" tIns="0" rIns="0" bIns="0" anchor="b" anchorCtr="0">
            <a:spAutoFit/>
          </a:bodyPr>
          <a:lstStyle>
            <a:lvl1pPr>
              <a:defRPr sz="2400" b="0" cap="none" baseline="0">
                <a:solidFill>
                  <a:schemeClr val="accent3"/>
                </a:solidFill>
              </a:defRPr>
            </a:lvl1pPr>
          </a:lstStyle>
          <a:p>
            <a:r>
              <a:rPr lang="en-US" dirty="0"/>
              <a:t>Click to insert slide title (max 2 lines)</a:t>
            </a:r>
          </a:p>
        </p:txBody>
      </p:sp>
      <p:sp>
        <p:nvSpPr>
          <p:cNvPr id="19" name="TextBox 18"/>
          <p:cNvSpPr txBox="1"/>
          <p:nvPr userDrawn="1"/>
        </p:nvSpPr>
        <p:spPr>
          <a:xfrm>
            <a:off x="2895868" y="6511900"/>
            <a:ext cx="1149075" cy="123111"/>
          </a:xfrm>
          <a:prstGeom prst="rect">
            <a:avLst/>
          </a:prstGeom>
          <a:noFill/>
        </p:spPr>
        <p:txBody>
          <a:bodyPr wrap="square" lIns="0" tIns="0" rIns="0" bIns="0" rtlCol="0">
            <a:spAutoFit/>
          </a:bodyPr>
          <a:lstStyle/>
          <a:p>
            <a:r>
              <a:rPr lang="en-US" sz="800" dirty="0">
                <a:solidFill>
                  <a:srgbClr val="4F81BD"/>
                </a:solidFill>
              </a:rPr>
              <a:t>Page </a:t>
            </a:r>
            <a:fld id="{A08D4222-5469-4CB6-AB8D-134650D5FF18}" type="slidenum">
              <a:rPr lang="en-US" sz="800" smtClean="0">
                <a:solidFill>
                  <a:srgbClr val="4F81BD"/>
                </a:solidFill>
              </a:rPr>
              <a:pPr/>
              <a:t>‹#›</a:t>
            </a:fld>
            <a:endParaRPr lang="en-US" sz="800" dirty="0">
              <a:solidFill>
                <a:srgbClr val="4F81BD"/>
              </a:solidFill>
            </a:endParaRPr>
          </a:p>
        </p:txBody>
      </p:sp>
      <p:sp>
        <p:nvSpPr>
          <p:cNvPr id="20" name="Text Placeholder 16"/>
          <p:cNvSpPr>
            <a:spLocks noGrp="1"/>
          </p:cNvSpPr>
          <p:nvPr>
            <p:ph type="body" sz="quarter" idx="12" hasCustomPrompt="1"/>
          </p:nvPr>
        </p:nvSpPr>
        <p:spPr>
          <a:xfrm>
            <a:off x="730250" y="2237881"/>
            <a:ext cx="10489924" cy="3314781"/>
          </a:xfrm>
          <a:prstGeom prst="rect">
            <a:avLst/>
          </a:prstGeom>
        </p:spPr>
        <p:txBody>
          <a:bodyPr lIns="0" tIns="0" rIns="0" bIns="0"/>
          <a:lstStyle>
            <a:lvl1pPr marL="0" indent="0">
              <a:buClr>
                <a:schemeClr val="accent3"/>
              </a:buClr>
              <a:buSzPct val="120000"/>
              <a:buFont typeface="Arial" pitchFamily="34" charset="0"/>
              <a:buNone/>
              <a:defRPr sz="1400" b="0">
                <a:solidFill>
                  <a:schemeClr val="tx2"/>
                </a:solidFill>
                <a:latin typeface="Arial" pitchFamily="34" charset="0"/>
              </a:defRPr>
            </a:lvl1pPr>
            <a:lvl2pPr marL="0" indent="0">
              <a:buClr>
                <a:schemeClr val="accent3"/>
              </a:buClr>
              <a:buSzPct val="100000"/>
              <a:buFont typeface="Arial" pitchFamily="34" charset="0"/>
              <a:buNone/>
              <a:defRPr sz="1400" b="0">
                <a:solidFill>
                  <a:schemeClr val="tx2"/>
                </a:solidFill>
                <a:latin typeface="Arial" pitchFamily="34" charset="0"/>
              </a:defRPr>
            </a:lvl2pPr>
            <a:lvl3pPr marL="0" indent="0">
              <a:buClr>
                <a:schemeClr val="accent3"/>
              </a:buClr>
              <a:buSzPct val="100000"/>
              <a:buFont typeface="Wingdings" pitchFamily="2" charset="2"/>
              <a:buNone/>
              <a:defRPr sz="1400" b="0">
                <a:solidFill>
                  <a:schemeClr val="tx2"/>
                </a:solidFill>
                <a:latin typeface="Arial" pitchFamily="34" charset="0"/>
              </a:defRPr>
            </a:lvl3pPr>
            <a:lvl4pPr marL="547688" indent="-146050">
              <a:buClr>
                <a:schemeClr val="accent3"/>
              </a:buClr>
              <a:buSzPct val="120000"/>
              <a:buFont typeface="Arial" pitchFamily="34" charset="0"/>
              <a:buChar char="−"/>
              <a:defRPr sz="1400">
                <a:solidFill>
                  <a:schemeClr val="tx2"/>
                </a:solidFill>
                <a:latin typeface="Arial" pitchFamily="34" charset="0"/>
              </a:defRPr>
            </a:lvl4pPr>
            <a:lvl5pPr>
              <a:defRPr sz="1800">
                <a:solidFill>
                  <a:schemeClr val="tx1"/>
                </a:solidFill>
              </a:defRPr>
            </a:lvl5pPr>
          </a:lstStyle>
          <a:p>
            <a:pPr lvl="0"/>
            <a:r>
              <a:rPr lang="en-US" dirty="0"/>
              <a:t>Click to insert text</a:t>
            </a:r>
          </a:p>
        </p:txBody>
      </p:sp>
      <p:sp>
        <p:nvSpPr>
          <p:cNvPr id="21" name="Text Placeholder 8"/>
          <p:cNvSpPr>
            <a:spLocks noGrp="1"/>
          </p:cNvSpPr>
          <p:nvPr>
            <p:ph type="body" sz="quarter" idx="13" hasCustomPrompt="1"/>
          </p:nvPr>
        </p:nvSpPr>
        <p:spPr>
          <a:xfrm>
            <a:off x="730251" y="1495096"/>
            <a:ext cx="8863584" cy="246221"/>
          </a:xfrm>
          <a:prstGeom prst="rect">
            <a:avLst/>
          </a:prstGeom>
        </p:spPr>
        <p:txBody>
          <a:bodyPr wrap="square" lIns="0" tIns="0" rIns="0" bIns="0">
            <a:spAutoFit/>
          </a:bodyPr>
          <a:lstStyle>
            <a:lvl1pPr marL="0" indent="0">
              <a:defRPr sz="1600" baseline="0">
                <a:solidFill>
                  <a:schemeClr val="tx2"/>
                </a:solidFill>
                <a:latin typeface="Arial"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insert sub heading</a:t>
            </a:r>
          </a:p>
        </p:txBody>
      </p:sp>
      <p:sp>
        <p:nvSpPr>
          <p:cNvPr id="22" name="TextBox 21"/>
          <p:cNvSpPr txBox="1"/>
          <p:nvPr userDrawn="1"/>
        </p:nvSpPr>
        <p:spPr>
          <a:xfrm>
            <a:off x="730251" y="6511900"/>
            <a:ext cx="1982127" cy="125207"/>
          </a:xfrm>
          <a:prstGeom prst="rect">
            <a:avLst/>
          </a:prstGeom>
          <a:noFill/>
        </p:spPr>
        <p:txBody>
          <a:bodyPr wrap="square" lIns="0" tIns="0" rIns="0" bIns="0" rtlCol="0">
            <a:spAutoFit/>
          </a:bodyPr>
          <a:lstStyle/>
          <a:p>
            <a:r>
              <a:rPr lang="en-US" sz="800" dirty="0">
                <a:solidFill>
                  <a:srgbClr val="4F81BD"/>
                </a:solidFill>
              </a:rPr>
              <a:t>[Insert presentation title]</a:t>
            </a:r>
          </a:p>
        </p:txBody>
      </p:sp>
      <p:sp>
        <p:nvSpPr>
          <p:cNvPr id="23" name="Text Placeholder 17"/>
          <p:cNvSpPr>
            <a:spLocks noGrp="1"/>
          </p:cNvSpPr>
          <p:nvPr>
            <p:ph type="body" sz="quarter" idx="15" hasCustomPrompt="1"/>
          </p:nvPr>
        </p:nvSpPr>
        <p:spPr>
          <a:xfrm>
            <a:off x="1356464" y="6135885"/>
            <a:ext cx="9846040"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Click to insert source / footnote</a:t>
            </a:r>
          </a:p>
        </p:txBody>
      </p:sp>
      <p:sp>
        <p:nvSpPr>
          <p:cNvPr id="24" name="Text Placeholder 17"/>
          <p:cNvSpPr>
            <a:spLocks noGrp="1"/>
          </p:cNvSpPr>
          <p:nvPr>
            <p:ph type="body" sz="quarter" idx="16" hasCustomPrompt="1"/>
          </p:nvPr>
        </p:nvSpPr>
        <p:spPr>
          <a:xfrm>
            <a:off x="730251" y="6135885"/>
            <a:ext cx="585631"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Source:</a:t>
            </a:r>
          </a:p>
        </p:txBody>
      </p:sp>
    </p:spTree>
    <p:extLst>
      <p:ext uri="{BB962C8B-B14F-4D97-AF65-F5344CB8AC3E}">
        <p14:creationId xmlns:p14="http://schemas.microsoft.com/office/powerpoint/2010/main" val="2678472555"/>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31661976-A1A2-401A-ABE1-07AC13B73B36}"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80500520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a:lvl1pPr>
          </a:lstStyle>
          <a:p>
            <a:r>
              <a:rPr lang="en-US" dirty="0"/>
              <a:t>Click to edit Master title style</a:t>
            </a:r>
            <a:endParaRPr lang="en-Z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B49A2E7-B87C-4B77-8176-ED759F437C5D}"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440799687"/>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73B941-C7F5-418A-93DC-28844F8B4D7B}"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274325045"/>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endParaRPr lang="en-Z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ACBB3647-D30B-421B-BEEE-1D94604BA0D5}"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74805165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FAB789B1-71CD-4275-B7C6-957C77DB3ABB}" type="datetime1">
              <a:rPr lang="en-US" smtClean="0">
                <a:solidFill>
                  <a:prstClr val="black">
                    <a:tint val="75000"/>
                  </a:prstClr>
                </a:solidFill>
              </a:rPr>
              <a:pPr/>
              <a:t>8/19/2020</a:t>
            </a:fld>
            <a:endParaRPr lang="en-ZA" dirty="0">
              <a:solidFill>
                <a:prstClr val="black">
                  <a:tint val="75000"/>
                </a:prstClr>
              </a:solidFill>
            </a:endParaRPr>
          </a:p>
        </p:txBody>
      </p:sp>
      <p:sp>
        <p:nvSpPr>
          <p:cNvPr id="8" name="Footer Placeholder 7"/>
          <p:cNvSpPr>
            <a:spLocks noGrp="1"/>
          </p:cNvSpPr>
          <p:nvPr>
            <p:ph type="ftr" sz="quarter" idx="11"/>
          </p:nvPr>
        </p:nvSpPr>
        <p:spPr/>
        <p:txBody>
          <a:bodyPr/>
          <a:lstStyle/>
          <a:p>
            <a:r>
              <a:rPr lang="en-ZA" dirty="0">
                <a:solidFill>
                  <a:prstClr val="black">
                    <a:tint val="75000"/>
                  </a:prstClr>
                </a:solidFill>
              </a:rPr>
              <a:t>Version 11</a:t>
            </a:r>
          </a:p>
        </p:txBody>
      </p:sp>
      <p:sp>
        <p:nvSpPr>
          <p:cNvPr id="9" name="Slide Number Placeholder 8"/>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632425665"/>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371" y="274638"/>
            <a:ext cx="10177131" cy="706090"/>
          </a:xfrm>
        </p:spPr>
        <p:txBody>
          <a:bodyPr/>
          <a:lstStyle>
            <a:lvl1pPr algn="l">
              <a:defRPr sz="2400" b="1"/>
            </a:lvl1pPr>
          </a:lstStyle>
          <a:p>
            <a:r>
              <a:rPr lang="en-US" dirty="0"/>
              <a:t>Click to edit Master title style</a:t>
            </a:r>
            <a:endParaRPr lang="en-ZA" dirty="0"/>
          </a:p>
        </p:txBody>
      </p:sp>
      <p:sp>
        <p:nvSpPr>
          <p:cNvPr id="3" name="Date Placeholder 2"/>
          <p:cNvSpPr>
            <a:spLocks noGrp="1"/>
          </p:cNvSpPr>
          <p:nvPr>
            <p:ph type="dt" sz="half" idx="10"/>
          </p:nvPr>
        </p:nvSpPr>
        <p:spPr/>
        <p:txBody>
          <a:bodyPr/>
          <a:lstStyle/>
          <a:p>
            <a:fld id="{134C66D6-1411-4604-8D7A-2EED012F4F19}" type="datetime1">
              <a:rPr lang="en-US" smtClean="0">
                <a:solidFill>
                  <a:prstClr val="black">
                    <a:tint val="75000"/>
                  </a:prstClr>
                </a:solidFill>
              </a:rPr>
              <a:pPr/>
              <a:t>8/19/2020</a:t>
            </a:fld>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dirty="0">
                <a:solidFill>
                  <a:prstClr val="black">
                    <a:tint val="75000"/>
                  </a:prstClr>
                </a:solidFill>
              </a:rPr>
              <a:t>Version 11</a:t>
            </a:r>
          </a:p>
        </p:txBody>
      </p:sp>
    </p:spTree>
    <p:extLst>
      <p:ext uri="{BB962C8B-B14F-4D97-AF65-F5344CB8AC3E}">
        <p14:creationId xmlns:p14="http://schemas.microsoft.com/office/powerpoint/2010/main" val="291529097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7D45D-D929-4EE7-A8EB-C155154F1EE9}" type="datetime1">
              <a:rPr lang="en-US" smtClean="0">
                <a:solidFill>
                  <a:prstClr val="black">
                    <a:tint val="75000"/>
                  </a:prstClr>
                </a:solidFill>
              </a:rPr>
              <a:pPr/>
              <a:t>8/19/2020</a:t>
            </a:fld>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r>
              <a:rPr lang="en-ZA" dirty="0">
                <a:solidFill>
                  <a:prstClr val="black">
                    <a:tint val="75000"/>
                  </a:prstClr>
                </a:solidFill>
              </a:rPr>
              <a:t>Version 11</a:t>
            </a:r>
          </a:p>
        </p:txBody>
      </p:sp>
      <p:sp>
        <p:nvSpPr>
          <p:cNvPr id="4" name="Slide Number Placeholder 3"/>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429054274"/>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7881B-61D5-4BDA-8190-AFE6C22A158A}"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49377028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0939E8-3994-4A82-ADC4-2D73CCAFF83C}" type="datetime1">
              <a:rPr lang="en-US" smtClean="0">
                <a:solidFill>
                  <a:prstClr val="black">
                    <a:tint val="75000"/>
                  </a:prstClr>
                </a:solidFill>
              </a:rPr>
              <a:pPr/>
              <a:t>8/19/2020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422957043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6B8590D-5BC7-4549-A179-8E018A13B73F}"/>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8/19/2020</a:t>
            </a:fld>
            <a:endParaRPr lang="en-US"/>
          </a:p>
        </p:txBody>
      </p:sp>
      <p:sp>
        <p:nvSpPr>
          <p:cNvPr id="3" name="Footer Placeholder 2">
            <a:extLst>
              <a:ext uri="{FF2B5EF4-FFF2-40B4-BE49-F238E27FC236}">
                <a16:creationId xmlns:a16="http://schemas.microsoft.com/office/drawing/2014/main" xmlns="" id="{0FFB9682-5512-8B45-A487-F18BCFB74B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50A1C872-D1AC-BD4E-95BD-1D98F8D2054A}"/>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36037450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95CCAC1-699D-473D-817A-266F725A5767}"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89174667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41E1237-9EE8-46BE-AA6D-FC7A7364ADDF}"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21241349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615160"/>
            <a:ext cx="10363200" cy="1470025"/>
          </a:xfrm>
        </p:spPr>
        <p:txBody>
          <a:bodyPr/>
          <a:lstStyle/>
          <a:p>
            <a:r>
              <a:rPr lang="en-US" dirty="0"/>
              <a:t>Click to edit Master title style</a:t>
            </a:r>
            <a:endParaRPr lang="en-ZA" dirty="0"/>
          </a:p>
        </p:txBody>
      </p:sp>
      <p:sp>
        <p:nvSpPr>
          <p:cNvPr id="4" name="Date Placeholder 3"/>
          <p:cNvSpPr>
            <a:spLocks noGrp="1"/>
          </p:cNvSpPr>
          <p:nvPr>
            <p:ph type="dt" sz="half" idx="10"/>
          </p:nvPr>
        </p:nvSpPr>
        <p:spPr/>
        <p:txBody>
          <a:bodyPr/>
          <a:lstStyle/>
          <a:p>
            <a:fld id="{98D9E27B-BB04-405C-937C-0A012735D591}"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2D50655-D766-43A7-BC51-D13527678566}"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9797272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AA5071-E83B-2D46-A524-8598F721C0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9DC4999-C05B-2746-A27F-884B7FE2B7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69A277D-6437-7747-B15D-FBB93BD04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5EE309-7811-A943-9527-6BEFFDF20C43}"/>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8/19/2020</a:t>
            </a:fld>
            <a:endParaRPr lang="en-US"/>
          </a:p>
        </p:txBody>
      </p:sp>
      <p:sp>
        <p:nvSpPr>
          <p:cNvPr id="6" name="Footer Placeholder 5">
            <a:extLst>
              <a:ext uri="{FF2B5EF4-FFF2-40B4-BE49-F238E27FC236}">
                <a16:creationId xmlns:a16="http://schemas.microsoft.com/office/drawing/2014/main" xmlns="" id="{B6272305-A392-9446-8A02-5B0FE2DF51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9D6F317-307F-014D-8FC8-3929D0CB2B33}"/>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2802194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6C491D-A9A3-4D47-9FB4-EE22902C2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C4D3C9-4CF2-3743-9028-5AF5BB5861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8C1C3EF-3F18-7A4C-8417-A01937446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6A3649-DC32-F949-A7C5-9063E32FCD88}"/>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8/19/2020</a:t>
            </a:fld>
            <a:endParaRPr lang="en-US"/>
          </a:p>
        </p:txBody>
      </p:sp>
      <p:sp>
        <p:nvSpPr>
          <p:cNvPr id="6" name="Footer Placeholder 5">
            <a:extLst>
              <a:ext uri="{FF2B5EF4-FFF2-40B4-BE49-F238E27FC236}">
                <a16:creationId xmlns:a16="http://schemas.microsoft.com/office/drawing/2014/main" xmlns="" id="{A3EB0FC9-BF05-B84E-9072-9E484196A3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E6061D0-30C2-E143-8362-4320E2C45D85}"/>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3148255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1.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oleObject" Target="../embeddings/oleObject2.bin"/><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vmlDrawing" Target="../drawings/vmlDrawing2.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4.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oleObject" Target="../embeddings/oleObject3.bin"/><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vmlDrawing" Target="../drawings/vmlDrawing3.v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4.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oleObject" Target="../embeddings/oleObject4.bin"/><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vmlDrawing" Target="../drawings/vmlDrawing4.v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4.png"/><Relationship Id="rId2" Type="http://schemas.openxmlformats.org/officeDocument/2006/relationships/slideLayout" Target="../slideLayouts/slideLayout61.xml"/><Relationship Id="rId16" Type="http://schemas.openxmlformats.org/officeDocument/2006/relationships/oleObject" Target="../embeddings/oleObject5.bin"/><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vmlDrawing" Target="../drawings/vmlDrawing5.v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054493-63C9-1B4A-A122-B3C86E5939C1}"/>
              </a:ext>
            </a:extLst>
          </p:cNvPr>
          <p:cNvSpPr>
            <a:spLocks noGrp="1"/>
          </p:cNvSpPr>
          <p:nvPr>
            <p:ph type="title"/>
          </p:nvPr>
        </p:nvSpPr>
        <p:spPr>
          <a:xfrm>
            <a:off x="342899" y="1381123"/>
            <a:ext cx="9272589"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77FF4B21-2400-F548-8F6D-61FC6FAA7C00}"/>
              </a:ext>
            </a:extLst>
          </p:cNvPr>
          <p:cNvSpPr>
            <a:spLocks noGrp="1"/>
          </p:cNvSpPr>
          <p:nvPr>
            <p:ph type="body" idx="1"/>
          </p:nvPr>
        </p:nvSpPr>
        <p:spPr>
          <a:xfrm>
            <a:off x="342899" y="2260599"/>
            <a:ext cx="11472863" cy="40052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054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806880" cy="1066130"/>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3037C-F00D-40E4-861F-E09D15F9FF07}"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dirty="0">
                <a:solidFill>
                  <a:prstClr val="black">
                    <a:tint val="75000"/>
                  </a:prstClr>
                </a:solidFill>
              </a:rPr>
              <a:t>Version 11</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graphicFrame>
        <p:nvGraphicFramePr>
          <p:cNvPr id="11266" name="Object 2"/>
          <p:cNvGraphicFramePr>
            <a:graphicFrameLocks noChangeAspect="1"/>
          </p:cNvGraphicFramePr>
          <p:nvPr/>
        </p:nvGraphicFramePr>
        <p:xfrm>
          <a:off x="10642600" y="210344"/>
          <a:ext cx="1405467" cy="914400"/>
        </p:xfrm>
        <a:graphic>
          <a:graphicData uri="http://schemas.openxmlformats.org/presentationml/2006/ole">
            <mc:AlternateContent xmlns:mc="http://schemas.openxmlformats.org/markup-compatibility/2006">
              <mc:Choice xmlns:v="urn:schemas-microsoft-com:vml" Requires="v">
                <p:oleObj spid="_x0000_s1085" r:id="rId15" imgW="7066667" imgH="4971429" progId="">
                  <p:embed/>
                </p:oleObj>
              </mc:Choice>
              <mc:Fallback>
                <p:oleObj r:id="rId15" imgW="7066667" imgH="4971429"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42600" y="210344"/>
                        <a:ext cx="140546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6430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806880" cy="1066130"/>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3037C-F00D-40E4-861F-E09D15F9FF07}"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dirty="0">
                <a:solidFill>
                  <a:prstClr val="black">
                    <a:tint val="75000"/>
                  </a:prstClr>
                </a:solidFill>
              </a:rPr>
              <a:t>Version 11</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graphicFrame>
        <p:nvGraphicFramePr>
          <p:cNvPr id="11266" name="Object 2"/>
          <p:cNvGraphicFramePr>
            <a:graphicFrameLocks noChangeAspect="1"/>
          </p:cNvGraphicFramePr>
          <p:nvPr/>
        </p:nvGraphicFramePr>
        <p:xfrm>
          <a:off x="10642600" y="210344"/>
          <a:ext cx="1405467" cy="914400"/>
        </p:xfrm>
        <a:graphic>
          <a:graphicData uri="http://schemas.openxmlformats.org/presentationml/2006/ole">
            <mc:AlternateContent xmlns:mc="http://schemas.openxmlformats.org/markup-compatibility/2006">
              <mc:Choice xmlns:v="urn:schemas-microsoft-com:vml" Requires="v">
                <p:oleObj spid="_x0000_s2109" r:id="rId15" imgW="7066667" imgH="4971429" progId="">
                  <p:embed/>
                </p:oleObj>
              </mc:Choice>
              <mc:Fallback>
                <p:oleObj r:id="rId15" imgW="7066667" imgH="4971429"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42600" y="210344"/>
                        <a:ext cx="140546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76896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806880" cy="1066130"/>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3037C-F00D-40E4-861F-E09D15F9FF07}"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dirty="0">
                <a:solidFill>
                  <a:prstClr val="black">
                    <a:tint val="75000"/>
                  </a:prstClr>
                </a:solidFill>
              </a:rPr>
              <a:t>Version 11</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graphicFrame>
        <p:nvGraphicFramePr>
          <p:cNvPr id="11266" name="Object 2"/>
          <p:cNvGraphicFramePr>
            <a:graphicFrameLocks noChangeAspect="1"/>
          </p:cNvGraphicFramePr>
          <p:nvPr/>
        </p:nvGraphicFramePr>
        <p:xfrm>
          <a:off x="10642600" y="210344"/>
          <a:ext cx="1405467" cy="914400"/>
        </p:xfrm>
        <a:graphic>
          <a:graphicData uri="http://schemas.openxmlformats.org/presentationml/2006/ole">
            <mc:AlternateContent xmlns:mc="http://schemas.openxmlformats.org/markup-compatibility/2006">
              <mc:Choice xmlns:v="urn:schemas-microsoft-com:vml" Requires="v">
                <p:oleObj spid="_x0000_s3132" r:id="rId15" imgW="7066667" imgH="4971429" progId="">
                  <p:embed/>
                </p:oleObj>
              </mc:Choice>
              <mc:Fallback>
                <p:oleObj r:id="rId15" imgW="7066667" imgH="4971429"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42600" y="210344"/>
                        <a:ext cx="140546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0204882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806880" cy="1066130"/>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3037C-F00D-40E4-861F-E09D15F9FF07}"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dirty="0">
                <a:solidFill>
                  <a:prstClr val="black">
                    <a:tint val="75000"/>
                  </a:prstClr>
                </a:solidFill>
              </a:rPr>
              <a:t>Version 11</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graphicFrame>
        <p:nvGraphicFramePr>
          <p:cNvPr id="11266" name="Object 2"/>
          <p:cNvGraphicFramePr>
            <a:graphicFrameLocks noChangeAspect="1"/>
          </p:cNvGraphicFramePr>
          <p:nvPr/>
        </p:nvGraphicFramePr>
        <p:xfrm>
          <a:off x="10642600" y="210344"/>
          <a:ext cx="1405467" cy="914400"/>
        </p:xfrm>
        <a:graphic>
          <a:graphicData uri="http://schemas.openxmlformats.org/presentationml/2006/ole">
            <mc:AlternateContent xmlns:mc="http://schemas.openxmlformats.org/markup-compatibility/2006">
              <mc:Choice xmlns:v="urn:schemas-microsoft-com:vml" Requires="v">
                <p:oleObj spid="_x0000_s4156" r:id="rId15" imgW="7066667" imgH="4971429" progId="">
                  <p:embed/>
                </p:oleObj>
              </mc:Choice>
              <mc:Fallback>
                <p:oleObj r:id="rId15" imgW="7066667" imgH="4971429"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42600" y="210344"/>
                        <a:ext cx="140546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7187517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806880" cy="1066130"/>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3037C-F00D-40E4-861F-E09D15F9FF07}" type="datetime1">
              <a:rPr lang="en-US" smtClean="0">
                <a:solidFill>
                  <a:prstClr val="black">
                    <a:tint val="75000"/>
                  </a:prstClr>
                </a:solidFill>
              </a:rPr>
              <a:pPr/>
              <a:t>8/19/2020</a:t>
            </a:fld>
            <a:endParaRPr lang="en-ZA"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dirty="0">
                <a:solidFill>
                  <a:prstClr val="black">
                    <a:tint val="75000"/>
                  </a:prstClr>
                </a:solidFill>
              </a:rPr>
              <a:t>Version 11</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graphicFrame>
        <p:nvGraphicFramePr>
          <p:cNvPr id="11266" name="Object 2"/>
          <p:cNvGraphicFramePr>
            <a:graphicFrameLocks noChangeAspect="1"/>
          </p:cNvGraphicFramePr>
          <p:nvPr/>
        </p:nvGraphicFramePr>
        <p:xfrm>
          <a:off x="10642600" y="210344"/>
          <a:ext cx="1405467" cy="914400"/>
        </p:xfrm>
        <a:graphic>
          <a:graphicData uri="http://schemas.openxmlformats.org/presentationml/2006/ole">
            <mc:AlternateContent xmlns:mc="http://schemas.openxmlformats.org/markup-compatibility/2006">
              <mc:Choice xmlns:v="urn:schemas-microsoft-com:vml" Requires="v">
                <p:oleObj spid="_x0000_s5178" r:id="rId16" imgW="7066667" imgH="4971429" progId="">
                  <p:embed/>
                </p:oleObj>
              </mc:Choice>
              <mc:Fallback>
                <p:oleObj r:id="rId16" imgW="7066667" imgH="497142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42600" y="210344"/>
                        <a:ext cx="140546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6425620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png"/><Relationship Id="rId5" Type="http://schemas.openxmlformats.org/officeDocument/2006/relationships/image" Target="../media/image53.emf"/><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01326" y="6297520"/>
            <a:ext cx="1315745" cy="369332"/>
          </a:xfrm>
          <a:prstGeom prst="rect">
            <a:avLst/>
          </a:prstGeom>
        </p:spPr>
        <p:txBody>
          <a:bodyPr wrap="none">
            <a:spAutoFit/>
          </a:bodyPr>
          <a:lstStyle/>
          <a:p>
            <a:r>
              <a:rPr lang="en-ZA" dirty="0"/>
              <a:t>Murphy TSP</a:t>
            </a:r>
          </a:p>
        </p:txBody>
      </p:sp>
      <p:sp>
        <p:nvSpPr>
          <p:cNvPr id="7" name="Title 3">
            <a:extLst>
              <a:ext uri="{FF2B5EF4-FFF2-40B4-BE49-F238E27FC236}">
                <a16:creationId xmlns:a16="http://schemas.microsoft.com/office/drawing/2014/main" xmlns="" id="{617B6005-01DC-4221-97F6-4CF7AFB1273C}"/>
              </a:ext>
            </a:extLst>
          </p:cNvPr>
          <p:cNvSpPr txBox="1">
            <a:spLocks/>
          </p:cNvSpPr>
          <p:nvPr/>
        </p:nvSpPr>
        <p:spPr>
          <a:xfrm>
            <a:off x="611560" y="4971495"/>
            <a:ext cx="10734102" cy="719618"/>
          </a:xfrm>
          <a:prstGeom prst="rect">
            <a:avLst/>
          </a:prstGeom>
          <a:noFill/>
        </p:spPr>
        <p:txBody>
          <a:bodyPr vert="horz" lIns="91440" tIns="45720" rIns="91440" bIns="45720" rtlCol="0" anchor="ctr">
            <a:noAutofit/>
          </a:bodyPr>
          <a:lstStyle/>
          <a:p>
            <a:pPr algn="ctr"/>
            <a:r>
              <a:rPr lang="en-US" b="1" dirty="0">
                <a:latin typeface="Arial" panose="020B0604020202020204" pitchFamily="34" charset="0"/>
                <a:cs typeface="Arial" panose="020B0604020202020204" pitchFamily="34" charset="0"/>
              </a:rPr>
              <a:t>IS MY CAR ROADWORTHY?</a:t>
            </a: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PRESENTED BY</a:t>
            </a: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TERENCE MURPHY</a:t>
            </a:r>
          </a:p>
        </p:txBody>
      </p:sp>
      <p:pic>
        <p:nvPicPr>
          <p:cNvPr id="9" name="Audio 8">
            <a:hlinkClick r:id="" action="ppaction://media"/>
            <a:extLst>
              <a:ext uri="{FF2B5EF4-FFF2-40B4-BE49-F238E27FC236}">
                <a16:creationId xmlns:a16="http://schemas.microsoft.com/office/drawing/2014/main" xmlns="" id="{65FC8C8E-CD22-4D0E-B7ED-D9680DB602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8913311"/>
      </p:ext>
    </p:extLst>
  </p:cSld>
  <p:clrMapOvr>
    <a:masterClrMapping/>
  </p:clrMapOvr>
  <mc:AlternateContent xmlns:mc="http://schemas.openxmlformats.org/markup-compatibility/2006" xmlns:p14="http://schemas.microsoft.com/office/powerpoint/2010/main">
    <mc:Choice Requires="p14">
      <p:transition spd="slow" p14:dur="2000" advTm="17448"/>
    </mc:Choice>
    <mc:Fallback xmlns="">
      <p:transition spd="slow" advTm="1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737447D-36A0-4A45-8456-0482670659A8}"/>
              </a:ext>
            </a:extLst>
          </p:cNvPr>
          <p:cNvSpPr>
            <a:spLocks noGrp="1"/>
          </p:cNvSpPr>
          <p:nvPr>
            <p:ph idx="1"/>
          </p:nvPr>
        </p:nvSpPr>
        <p:spPr>
          <a:xfrm>
            <a:off x="109533" y="1020040"/>
            <a:ext cx="9663117" cy="6047509"/>
          </a:xfrm>
        </p:spPr>
        <p:txBody>
          <a:bodyPr/>
          <a:lstStyle/>
          <a:p>
            <a:r>
              <a:rPr lang="en-ZA" sz="2400" dirty="0">
                <a:latin typeface="Arial" panose="020B0604020202020204" pitchFamily="34" charset="0"/>
                <a:cs typeface="Arial" panose="020B0604020202020204" pitchFamily="34" charset="0"/>
              </a:rPr>
              <a:t>When the engine is cold check the water coolant level in relation to the marks on the side of the plastic container. Ideally it should be at the “min” marks. When hot and due to water expansion it should be at the “max” mark.</a:t>
            </a:r>
          </a:p>
          <a:p>
            <a:r>
              <a:rPr lang="en-ZA" sz="2400" dirty="0">
                <a:latin typeface="Arial" panose="020B0604020202020204" pitchFamily="34" charset="0"/>
                <a:cs typeface="Arial" panose="020B0604020202020204" pitchFamily="34" charset="0"/>
              </a:rPr>
              <a:t>The colour of the water within container may range from red, green, or blue. This is a coolant (anti freeze) which is added to the water and prevents the inside of your engine from rusting and also prevents water freezing in extreme conditions. </a:t>
            </a: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090243F1-61C3-470F-A739-CBF4AE320E9E}"/>
              </a:ext>
            </a:extLst>
          </p:cNvPr>
          <p:cNvPicPr>
            <a:picLocks noChangeAspect="1"/>
          </p:cNvPicPr>
          <p:nvPr/>
        </p:nvPicPr>
        <p:blipFill>
          <a:blip r:embed="rId4"/>
          <a:stretch>
            <a:fillRect/>
          </a:stretch>
        </p:blipFill>
        <p:spPr>
          <a:xfrm>
            <a:off x="3316387" y="4162783"/>
            <a:ext cx="2503387" cy="1870872"/>
          </a:xfrm>
          <a:prstGeom prst="rect">
            <a:avLst/>
          </a:prstGeom>
          <a:ln w="19050">
            <a:solidFill>
              <a:schemeClr val="tx1"/>
            </a:solidFill>
          </a:ln>
        </p:spPr>
      </p:pic>
      <p:pic>
        <p:nvPicPr>
          <p:cNvPr id="13" name="Picture 12" descr="A picture containing indoor, sitting, car, table&#10;&#10;Description automatically generated">
            <a:extLst>
              <a:ext uri="{FF2B5EF4-FFF2-40B4-BE49-F238E27FC236}">
                <a16:creationId xmlns:a16="http://schemas.microsoft.com/office/drawing/2014/main" xmlns="" id="{EA948892-2A05-4978-AE4A-387F8300D419}"/>
              </a:ext>
            </a:extLst>
          </p:cNvPr>
          <p:cNvPicPr>
            <a:picLocks noChangeAspect="1"/>
          </p:cNvPicPr>
          <p:nvPr/>
        </p:nvPicPr>
        <p:blipFill rotWithShape="1">
          <a:blip r:embed="rId5"/>
          <a:srcRect l="22793" b="16764"/>
          <a:stretch/>
        </p:blipFill>
        <p:spPr>
          <a:xfrm>
            <a:off x="6096000" y="4153991"/>
            <a:ext cx="2503387" cy="1888455"/>
          </a:xfrm>
          <a:prstGeom prst="rect">
            <a:avLst/>
          </a:prstGeom>
          <a:ln w="19050">
            <a:solidFill>
              <a:schemeClr val="tx1"/>
            </a:solidFill>
          </a:ln>
        </p:spPr>
      </p:pic>
      <p:pic>
        <p:nvPicPr>
          <p:cNvPr id="15" name="Picture 14">
            <a:extLst>
              <a:ext uri="{FF2B5EF4-FFF2-40B4-BE49-F238E27FC236}">
                <a16:creationId xmlns:a16="http://schemas.microsoft.com/office/drawing/2014/main" xmlns="" id="{A0681BEE-57D1-4DC6-8E9D-52CDF4E2C74E}"/>
              </a:ext>
            </a:extLst>
          </p:cNvPr>
          <p:cNvPicPr>
            <a:picLocks noChangeAspect="1"/>
          </p:cNvPicPr>
          <p:nvPr/>
        </p:nvPicPr>
        <p:blipFill rotWithShape="1">
          <a:blip r:embed="rId6"/>
          <a:srcRect l="25306" t="25743" r="18929" b="13597"/>
          <a:stretch/>
        </p:blipFill>
        <p:spPr>
          <a:xfrm>
            <a:off x="369128" y="4162783"/>
            <a:ext cx="2510969" cy="1829314"/>
          </a:xfrm>
          <a:prstGeom prst="rect">
            <a:avLst/>
          </a:prstGeom>
          <a:ln w="19050">
            <a:solidFill>
              <a:schemeClr val="tx1"/>
            </a:solidFill>
          </a:ln>
        </p:spPr>
      </p:pic>
      <p:pic>
        <p:nvPicPr>
          <p:cNvPr id="4" name="Audio 3">
            <a:hlinkClick r:id="" action="ppaction://media"/>
            <a:extLst>
              <a:ext uri="{FF2B5EF4-FFF2-40B4-BE49-F238E27FC236}">
                <a16:creationId xmlns:a16="http://schemas.microsoft.com/office/drawing/2014/main" xmlns="" id="{A374A47F-4DC9-4953-B63A-3FD874AB27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43180615"/>
      </p:ext>
    </p:extLst>
  </p:cSld>
  <p:clrMapOvr>
    <a:masterClrMapping/>
  </p:clrMapOvr>
  <mc:AlternateContent xmlns:mc="http://schemas.openxmlformats.org/markup-compatibility/2006" xmlns:p14="http://schemas.microsoft.com/office/powerpoint/2010/main">
    <mc:Choice Requires="p14">
      <p:transition spd="slow" p14:dur="2000" advTm="39530"/>
    </mc:Choice>
    <mc:Fallback xmlns="">
      <p:transition spd="slow" advTm="3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429A284-CBA5-4470-8868-CB01A2B33DAC}"/>
              </a:ext>
            </a:extLst>
          </p:cNvPr>
          <p:cNvSpPr>
            <a:spLocks noGrp="1"/>
          </p:cNvSpPr>
          <p:nvPr>
            <p:ph idx="1"/>
          </p:nvPr>
        </p:nvSpPr>
        <p:spPr>
          <a:xfrm>
            <a:off x="242884" y="522147"/>
            <a:ext cx="9710742" cy="5688154"/>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Remember to “NEVER” open a water container when the engine is hot as it generally runs at a temperature of 200° Fahrenheit (93° Celsius) and is under extreme pressure. You will get burnt.</a:t>
            </a:r>
          </a:p>
          <a:p>
            <a:endParaRPr lang="en-ZA"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36E0670D-7299-4872-BC70-249BD2E9C8CD}"/>
              </a:ext>
            </a:extLst>
          </p:cNvPr>
          <p:cNvPicPr>
            <a:picLocks noChangeAspect="1"/>
          </p:cNvPicPr>
          <p:nvPr/>
        </p:nvPicPr>
        <p:blipFill>
          <a:blip r:embed="rId4"/>
          <a:stretch>
            <a:fillRect/>
          </a:stretch>
        </p:blipFill>
        <p:spPr>
          <a:xfrm>
            <a:off x="433585" y="2226732"/>
            <a:ext cx="5410669" cy="3901778"/>
          </a:xfrm>
          <a:prstGeom prst="rect">
            <a:avLst/>
          </a:prstGeom>
          <a:ln w="19050">
            <a:solidFill>
              <a:schemeClr val="tx1"/>
            </a:solidFill>
          </a:ln>
        </p:spPr>
      </p:pic>
      <p:pic>
        <p:nvPicPr>
          <p:cNvPr id="4" name="Audio 3">
            <a:hlinkClick r:id="" action="ppaction://media"/>
            <a:extLst>
              <a:ext uri="{FF2B5EF4-FFF2-40B4-BE49-F238E27FC236}">
                <a16:creationId xmlns:a16="http://schemas.microsoft.com/office/drawing/2014/main" xmlns="" id="{3A451D9E-1A80-4871-9DEC-92F100A617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89815841"/>
      </p:ext>
    </p:extLst>
  </p:cSld>
  <p:clrMapOvr>
    <a:masterClrMapping/>
  </p:clrMapOvr>
  <mc:AlternateContent xmlns:mc="http://schemas.openxmlformats.org/markup-compatibility/2006" xmlns:p14="http://schemas.microsoft.com/office/powerpoint/2010/main">
    <mc:Choice Requires="p14">
      <p:transition spd="slow" p14:dur="2000" advTm="37115"/>
    </mc:Choice>
    <mc:Fallback xmlns="">
      <p:transition spd="slow" advTm="3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9707C02-6A8A-446E-9360-0155518E9C21}"/>
              </a:ext>
            </a:extLst>
          </p:cNvPr>
          <p:cNvSpPr>
            <a:spLocks noGrp="1"/>
          </p:cNvSpPr>
          <p:nvPr>
            <p:ph idx="1"/>
          </p:nvPr>
        </p:nvSpPr>
        <p:spPr>
          <a:xfrm>
            <a:off x="242884" y="410588"/>
            <a:ext cx="9405942" cy="5711537"/>
          </a:xfrm>
        </p:spPr>
        <p:txBody>
          <a:bodyPr/>
          <a:lstStyle/>
          <a:p>
            <a:r>
              <a:rPr lang="en-ZA" sz="2400" dirty="0">
                <a:latin typeface="Arial" panose="020B0604020202020204" pitchFamily="34" charset="0"/>
                <a:cs typeface="Arial" panose="020B0604020202020204" pitchFamily="34" charset="0"/>
              </a:rPr>
              <a:t>Checking the hydraulic brake fluid can be done when the engine is hot or cold it does not matter as this fluid generally remain at the ambient / outside temperature. </a:t>
            </a:r>
          </a:p>
          <a:p>
            <a:r>
              <a:rPr lang="en-ZA" sz="2400" dirty="0">
                <a:latin typeface="Arial" panose="020B0604020202020204" pitchFamily="34" charset="0"/>
                <a:cs typeface="Arial" panose="020B0604020202020204" pitchFamily="34" charset="0"/>
              </a:rPr>
              <a:t>The brake fluid reservoir also has a see through container where marks are positioned on the side.</a:t>
            </a:r>
          </a:p>
          <a:p>
            <a:r>
              <a:rPr lang="en-ZA" sz="2400" dirty="0">
                <a:latin typeface="Arial" panose="020B0604020202020204" pitchFamily="34" charset="0"/>
                <a:cs typeface="Arial" panose="020B0604020202020204" pitchFamily="34" charset="0"/>
              </a:rPr>
              <a:t>The fluid is a pale yellow when new and will get darker with age.</a:t>
            </a:r>
          </a:p>
          <a:p>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B7DFD42E-7A37-4DA6-A02C-36EF35F0DC94}"/>
              </a:ext>
            </a:extLst>
          </p:cNvPr>
          <p:cNvPicPr>
            <a:picLocks noChangeAspect="1"/>
          </p:cNvPicPr>
          <p:nvPr/>
        </p:nvPicPr>
        <p:blipFill>
          <a:blip r:embed="rId4"/>
          <a:stretch>
            <a:fillRect/>
          </a:stretch>
        </p:blipFill>
        <p:spPr>
          <a:xfrm>
            <a:off x="346025" y="2730931"/>
            <a:ext cx="3795089" cy="3391194"/>
          </a:xfrm>
          <a:prstGeom prst="rect">
            <a:avLst/>
          </a:prstGeom>
        </p:spPr>
      </p:pic>
      <p:pic>
        <p:nvPicPr>
          <p:cNvPr id="4" name="Audio 3">
            <a:hlinkClick r:id="" action="ppaction://media"/>
            <a:extLst>
              <a:ext uri="{FF2B5EF4-FFF2-40B4-BE49-F238E27FC236}">
                <a16:creationId xmlns:a16="http://schemas.microsoft.com/office/drawing/2014/main" xmlns="" id="{A4DA243B-5A8C-4FE7-989C-BB351B7F85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19504091"/>
      </p:ext>
    </p:extLst>
  </p:cSld>
  <p:clrMapOvr>
    <a:masterClrMapping/>
  </p:clrMapOvr>
  <mc:AlternateContent xmlns:mc="http://schemas.openxmlformats.org/markup-compatibility/2006" xmlns:p14="http://schemas.microsoft.com/office/powerpoint/2010/main">
    <mc:Choice Requires="p14">
      <p:transition spd="slow" p14:dur="2000" advTm="26132"/>
    </mc:Choice>
    <mc:Fallback xmlns="">
      <p:transition spd="slow" advTm="2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9D1A56B-9DF0-4C26-987A-C689DD6B602B}"/>
              </a:ext>
            </a:extLst>
          </p:cNvPr>
          <p:cNvSpPr>
            <a:spLocks noGrp="1"/>
          </p:cNvSpPr>
          <p:nvPr>
            <p:ph idx="1"/>
          </p:nvPr>
        </p:nvSpPr>
        <p:spPr>
          <a:xfrm>
            <a:off x="340159" y="1736166"/>
            <a:ext cx="10740307" cy="4012881"/>
          </a:xfrm>
        </p:spPr>
        <p:txBody>
          <a:bodyPr>
            <a:normAutofit/>
          </a:bodyPr>
          <a:lstStyle/>
          <a:p>
            <a:r>
              <a:rPr lang="en-ZA" sz="2400" dirty="0">
                <a:latin typeface="Arial" panose="020B0604020202020204" pitchFamily="34" charset="0"/>
                <a:cs typeface="Arial" panose="020B0604020202020204" pitchFamily="34" charset="0"/>
              </a:rPr>
              <a:t>The engine bay must have</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No leaks (oil, water, battery acid, brake fluid, radiator coolant / water) (if the battery acid has leaked it will corrode the paint work at the base of the battery, pour boiling water over it to dissolve this acid)</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No strange smells (hot oil, boiling water)</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No unusual banging, knocking or clunking noises</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No loose wires</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No loose components (with your gloves on take hold of a engine parts and move it to test that it is tight)</a:t>
            </a:r>
          </a:p>
          <a:p>
            <a:pPr marL="342900" indent="-342900">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xmlns="" id="{4BD55E37-C8C5-4F93-BA57-B0D8F00C81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99707078"/>
      </p:ext>
    </p:extLst>
  </p:cSld>
  <p:clrMapOvr>
    <a:masterClrMapping/>
  </p:clrMapOvr>
  <mc:AlternateContent xmlns:mc="http://schemas.openxmlformats.org/markup-compatibility/2006" xmlns:p14="http://schemas.microsoft.com/office/powerpoint/2010/main">
    <mc:Choice Requires="p14">
      <p:transition spd="slow" p14:dur="2000" advTm="59011"/>
    </mc:Choice>
    <mc:Fallback xmlns="">
      <p:transition spd="slow" advTm="5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C07612F-1AE9-4CE7-9FE5-65FC0846E047}"/>
              </a:ext>
            </a:extLst>
          </p:cNvPr>
          <p:cNvSpPr>
            <a:spLocks noGrp="1"/>
          </p:cNvSpPr>
          <p:nvPr>
            <p:ph idx="1"/>
          </p:nvPr>
        </p:nvSpPr>
        <p:spPr>
          <a:xfrm>
            <a:off x="170239" y="1099457"/>
            <a:ext cx="9821486" cy="4659086"/>
          </a:xfrm>
        </p:spPr>
        <p:txBody>
          <a:bodyPr>
            <a:normAutofit fontScale="92500" lnSpcReduction="10000"/>
          </a:bodyPr>
          <a:lstStyle/>
          <a:p>
            <a:r>
              <a:rPr lang="en-ZA" sz="2400" dirty="0">
                <a:latin typeface="Arial" panose="020B0604020202020204" pitchFamily="34" charset="0"/>
                <a:cs typeface="Arial" panose="020B0604020202020204" pitchFamily="34" charset="0"/>
              </a:rPr>
              <a:t>Get someone to </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Start the car whilst you are standing at the engine bay (the battery must start the car easily and without any labouring)</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Engage the clutch and move through the gears whilst you check the moving parts within the engine bay. (There must be no fouling or coming into contact with any other moving parts)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ZA" sz="2400" dirty="0">
                <a:latin typeface="Arial" panose="020B0604020202020204" pitchFamily="34" charset="0"/>
                <a:cs typeface="Arial" panose="020B0604020202020204" pitchFamily="34" charset="0"/>
              </a:rPr>
              <a:t>Turn the steering wheel from extreme left to extreme right whilst you </a:t>
            </a: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check the moving parts within the engine bay. (There must be no fouling </a:t>
            </a: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or coming into contact with any other moving parts) </a:t>
            </a:r>
            <a:endPar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The exhaust should not emit excessive smoke (compare this with other vehicles on the road)</a:t>
            </a:r>
          </a:p>
          <a:p>
            <a:r>
              <a:rPr lang="en-ZA" sz="2400" dirty="0">
                <a:latin typeface="Arial" panose="020B0604020202020204" pitchFamily="34" charset="0"/>
                <a:cs typeface="Arial" panose="020B0604020202020204" pitchFamily="34" charset="0"/>
              </a:rPr>
              <a:t>In cold conditions the exhaust will emit smoke however this is vapour and you should not be alarmed.</a:t>
            </a:r>
          </a:p>
        </p:txBody>
      </p:sp>
      <p:pic>
        <p:nvPicPr>
          <p:cNvPr id="4" name="Audio 3">
            <a:hlinkClick r:id="" action="ppaction://media"/>
            <a:extLst>
              <a:ext uri="{FF2B5EF4-FFF2-40B4-BE49-F238E27FC236}">
                <a16:creationId xmlns:a16="http://schemas.microsoft.com/office/drawing/2014/main" xmlns="" id="{DC65E039-BE3E-4F71-BD6B-E0F1EA1178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92932764"/>
      </p:ext>
    </p:extLst>
  </p:cSld>
  <p:clrMapOvr>
    <a:masterClrMapping/>
  </p:clrMapOvr>
  <mc:AlternateContent xmlns:mc="http://schemas.openxmlformats.org/markup-compatibility/2006" xmlns:p14="http://schemas.microsoft.com/office/powerpoint/2010/main">
    <mc:Choice Requires="p14">
      <p:transition spd="slow" p14:dur="2000" advTm="92773"/>
    </mc:Choice>
    <mc:Fallback xmlns="">
      <p:transition spd="slow" advTm="9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54A376C-DD80-4B35-B161-2C2E54CDBFC9}"/>
              </a:ext>
            </a:extLst>
          </p:cNvPr>
          <p:cNvSpPr>
            <a:spLocks noGrp="1"/>
          </p:cNvSpPr>
          <p:nvPr>
            <p:ph idx="1"/>
          </p:nvPr>
        </p:nvSpPr>
        <p:spPr>
          <a:xfrm>
            <a:off x="32070" y="1853913"/>
            <a:ext cx="7906111" cy="5749870"/>
          </a:xfrm>
        </p:spPr>
        <p:txBody>
          <a:bodyPr/>
          <a:lstStyle/>
          <a:p>
            <a:pPr marL="342900" indent="-342900">
              <a:buFont typeface="Arial" panose="020B0604020202020204" pitchFamily="34" charset="0"/>
              <a:buChar char="•"/>
            </a:pPr>
            <a:r>
              <a:rPr lang="en-ZA" sz="2400" dirty="0"/>
              <a:t>All body panels must be secure. Loose panels are dangerous to pedestrians and cyclists and if they fall off whilst you are driving, can be dangerous to other motorists.</a:t>
            </a:r>
          </a:p>
          <a:p>
            <a:pPr marL="342900" indent="-342900">
              <a:buFont typeface="Arial" panose="020B0604020202020204" pitchFamily="34" charset="0"/>
              <a:buChar char="•"/>
            </a:pPr>
            <a:r>
              <a:rPr lang="en-ZA" sz="2400" dirty="0"/>
              <a:t>The bonnet, boot lid and all doors must be secured with their respective looking devises.</a:t>
            </a:r>
          </a:p>
          <a:p>
            <a:pPr marL="342900" indent="-342900">
              <a:buFont typeface="Arial" panose="020B0604020202020204" pitchFamily="34" charset="0"/>
              <a:buChar char="•"/>
            </a:pPr>
            <a:r>
              <a:rPr lang="en-ZA" sz="2400" dirty="0"/>
              <a:t>All doors must be able to be opened from the inside as well as from the outside. If there was an emergency and you were still inside the vehicle, emergency personnel must be able to gain access to you.</a:t>
            </a:r>
          </a:p>
          <a:p>
            <a:pPr marL="342900" indent="-342900">
              <a:buFont typeface="Arial" panose="020B0604020202020204" pitchFamily="34" charset="0"/>
              <a:buChar char="•"/>
            </a:pPr>
            <a:r>
              <a:rPr lang="en-ZA" sz="2400" dirty="0"/>
              <a:t>All door hinges and door cards (inner door panel) must be secure. </a:t>
            </a:r>
          </a:p>
          <a:p>
            <a:endParaRPr lang="en-ZA" dirty="0"/>
          </a:p>
        </p:txBody>
      </p:sp>
      <p:pic>
        <p:nvPicPr>
          <p:cNvPr id="5" name="Picture 4" descr="A car parked in a parking lot&#10;&#10;Description automatically generated">
            <a:extLst>
              <a:ext uri="{FF2B5EF4-FFF2-40B4-BE49-F238E27FC236}">
                <a16:creationId xmlns:a16="http://schemas.microsoft.com/office/drawing/2014/main" xmlns="" id="{549A2F0A-4707-45FF-955A-B2EA3100D16F}"/>
              </a:ext>
            </a:extLst>
          </p:cNvPr>
          <p:cNvPicPr>
            <a:picLocks noChangeAspect="1"/>
          </p:cNvPicPr>
          <p:nvPr/>
        </p:nvPicPr>
        <p:blipFill>
          <a:blip r:embed="rId4"/>
          <a:stretch>
            <a:fillRect/>
          </a:stretch>
        </p:blipFill>
        <p:spPr>
          <a:xfrm>
            <a:off x="7823880" y="2893117"/>
            <a:ext cx="4252899" cy="1974157"/>
          </a:xfrm>
          <a:prstGeom prst="rect">
            <a:avLst/>
          </a:prstGeom>
          <a:ln w="19050">
            <a:solidFill>
              <a:schemeClr val="tx1"/>
            </a:solidFill>
          </a:ln>
        </p:spPr>
      </p:pic>
      <p:sp>
        <p:nvSpPr>
          <p:cNvPr id="6" name="TextBox 5">
            <a:extLst>
              <a:ext uri="{FF2B5EF4-FFF2-40B4-BE49-F238E27FC236}">
                <a16:creationId xmlns:a16="http://schemas.microsoft.com/office/drawing/2014/main" xmlns="" id="{F53ADA8F-CD83-4575-A421-797F1F14C9AE}"/>
              </a:ext>
            </a:extLst>
          </p:cNvPr>
          <p:cNvSpPr txBox="1"/>
          <p:nvPr/>
        </p:nvSpPr>
        <p:spPr>
          <a:xfrm>
            <a:off x="129477" y="1138334"/>
            <a:ext cx="5044272" cy="646331"/>
          </a:xfrm>
          <a:prstGeom prst="rect">
            <a:avLst/>
          </a:prstGeom>
          <a:noFill/>
        </p:spPr>
        <p:txBody>
          <a:bodyPr wrap="square" rtlCol="0">
            <a:spAutoFit/>
          </a:bodyPr>
          <a:lstStyle/>
          <a:p>
            <a:r>
              <a:rPr lang="en-ZA"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Body</a:t>
            </a:r>
          </a:p>
        </p:txBody>
      </p:sp>
      <p:pic>
        <p:nvPicPr>
          <p:cNvPr id="4" name="Audio 3">
            <a:hlinkClick r:id="" action="ppaction://media"/>
            <a:extLst>
              <a:ext uri="{FF2B5EF4-FFF2-40B4-BE49-F238E27FC236}">
                <a16:creationId xmlns:a16="http://schemas.microsoft.com/office/drawing/2014/main" xmlns="" id="{FACA78F8-31D3-40B2-AF86-31BEA35D88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31618622"/>
      </p:ext>
    </p:extLst>
  </p:cSld>
  <p:clrMapOvr>
    <a:masterClrMapping/>
  </p:clrMapOvr>
  <mc:AlternateContent xmlns:mc="http://schemas.openxmlformats.org/markup-compatibility/2006" xmlns:p14="http://schemas.microsoft.com/office/powerpoint/2010/main">
    <mc:Choice Requires="p14">
      <p:transition spd="slow" p14:dur="2000" advTm="45869"/>
    </mc:Choice>
    <mc:Fallback xmlns="">
      <p:transition spd="slow" advTm="45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180CD21-D039-4928-987F-14708E77A756}"/>
              </a:ext>
            </a:extLst>
          </p:cNvPr>
          <p:cNvSpPr>
            <a:spLocks noGrp="1"/>
          </p:cNvSpPr>
          <p:nvPr>
            <p:ph idx="1"/>
          </p:nvPr>
        </p:nvSpPr>
        <p:spPr>
          <a:xfrm>
            <a:off x="90484" y="1215070"/>
            <a:ext cx="10709134" cy="5155224"/>
          </a:xfrm>
        </p:spPr>
        <p:txBody>
          <a:bodyPr/>
          <a:lstStyle/>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Windows must be able to be opened and closed by means of a window winder or automatically.</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They must be secured within their window frames.</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There must be no cracks especially within the drivers control zone (where the wiper blade runs).</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If there is a chip on the windscreen have it attended to before it develops into a crack.</a:t>
            </a:r>
          </a:p>
          <a:p>
            <a:r>
              <a:rPr lang="en-ZA"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xmlns="" id="{E677BF71-505B-419A-AEFF-CA97704832B8}"/>
              </a:ext>
            </a:extLst>
          </p:cNvPr>
          <p:cNvPicPr>
            <a:picLocks noChangeAspect="1"/>
          </p:cNvPicPr>
          <p:nvPr/>
        </p:nvPicPr>
        <p:blipFill>
          <a:blip r:embed="rId4"/>
          <a:stretch>
            <a:fillRect/>
          </a:stretch>
        </p:blipFill>
        <p:spPr>
          <a:xfrm>
            <a:off x="418668" y="4185103"/>
            <a:ext cx="3382365" cy="1952461"/>
          </a:xfrm>
          <a:prstGeom prst="rect">
            <a:avLst/>
          </a:prstGeom>
          <a:ln w="19050">
            <a:solidFill>
              <a:schemeClr val="tx1"/>
            </a:solidFill>
          </a:ln>
        </p:spPr>
      </p:pic>
      <p:pic>
        <p:nvPicPr>
          <p:cNvPr id="7" name="Picture 6">
            <a:extLst>
              <a:ext uri="{FF2B5EF4-FFF2-40B4-BE49-F238E27FC236}">
                <a16:creationId xmlns:a16="http://schemas.microsoft.com/office/drawing/2014/main" xmlns="" id="{5746DBF4-7FEC-4F6F-AB41-F351EA589AF1}"/>
              </a:ext>
            </a:extLst>
          </p:cNvPr>
          <p:cNvPicPr>
            <a:picLocks noChangeAspect="1"/>
          </p:cNvPicPr>
          <p:nvPr/>
        </p:nvPicPr>
        <p:blipFill>
          <a:blip r:embed="rId5"/>
          <a:stretch>
            <a:fillRect/>
          </a:stretch>
        </p:blipFill>
        <p:spPr>
          <a:xfrm>
            <a:off x="8753569" y="4094018"/>
            <a:ext cx="3019763" cy="2043546"/>
          </a:xfrm>
          <a:prstGeom prst="rect">
            <a:avLst/>
          </a:prstGeom>
          <a:ln w="19050">
            <a:solidFill>
              <a:schemeClr val="tx1"/>
            </a:solidFill>
          </a:ln>
        </p:spPr>
      </p:pic>
      <p:pic>
        <p:nvPicPr>
          <p:cNvPr id="9" name="Picture 8">
            <a:extLst>
              <a:ext uri="{FF2B5EF4-FFF2-40B4-BE49-F238E27FC236}">
                <a16:creationId xmlns:a16="http://schemas.microsoft.com/office/drawing/2014/main" xmlns="" id="{FC0030A1-F8F8-4B44-8175-4BBE7F99297C}"/>
              </a:ext>
            </a:extLst>
          </p:cNvPr>
          <p:cNvPicPr>
            <a:picLocks noChangeAspect="1"/>
          </p:cNvPicPr>
          <p:nvPr/>
        </p:nvPicPr>
        <p:blipFill>
          <a:blip r:embed="rId6"/>
          <a:stretch>
            <a:fillRect/>
          </a:stretch>
        </p:blipFill>
        <p:spPr>
          <a:xfrm>
            <a:off x="4331480" y="3792682"/>
            <a:ext cx="3789809" cy="2344882"/>
          </a:xfrm>
          <a:prstGeom prst="rect">
            <a:avLst/>
          </a:prstGeom>
          <a:ln w="19050">
            <a:solidFill>
              <a:schemeClr val="tx1"/>
            </a:solidFill>
          </a:ln>
        </p:spPr>
      </p:pic>
      <p:sp>
        <p:nvSpPr>
          <p:cNvPr id="12" name="TextBox 11">
            <a:extLst>
              <a:ext uri="{FF2B5EF4-FFF2-40B4-BE49-F238E27FC236}">
                <a16:creationId xmlns:a16="http://schemas.microsoft.com/office/drawing/2014/main" xmlns="" id="{A8E03724-24B6-49CA-AD96-CC2174670C3C}"/>
              </a:ext>
            </a:extLst>
          </p:cNvPr>
          <p:cNvSpPr txBox="1"/>
          <p:nvPr/>
        </p:nvSpPr>
        <p:spPr>
          <a:xfrm>
            <a:off x="418668" y="397270"/>
            <a:ext cx="3055339" cy="646331"/>
          </a:xfrm>
          <a:prstGeom prst="rect">
            <a:avLst/>
          </a:prstGeom>
          <a:noFill/>
        </p:spPr>
        <p:txBody>
          <a:bodyPr wrap="square" rtlCol="0">
            <a:spAutoFit/>
          </a:bodyPr>
          <a:lstStyle/>
          <a:p>
            <a:r>
              <a:rPr lang="en-ZA"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Windows</a:t>
            </a:r>
          </a:p>
        </p:txBody>
      </p:sp>
      <p:pic>
        <p:nvPicPr>
          <p:cNvPr id="4" name="Audio 3">
            <a:hlinkClick r:id="" action="ppaction://media"/>
            <a:extLst>
              <a:ext uri="{FF2B5EF4-FFF2-40B4-BE49-F238E27FC236}">
                <a16:creationId xmlns:a16="http://schemas.microsoft.com/office/drawing/2014/main" xmlns="" id="{5C859B26-24F9-4994-AAED-28869487BD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82161932"/>
      </p:ext>
    </p:extLst>
  </p:cSld>
  <p:clrMapOvr>
    <a:masterClrMapping/>
  </p:clrMapOvr>
  <mc:AlternateContent xmlns:mc="http://schemas.openxmlformats.org/markup-compatibility/2006" xmlns:p14="http://schemas.microsoft.com/office/powerpoint/2010/main">
    <mc:Choice Requires="p14">
      <p:transition spd="slow" p14:dur="2000" advTm="41318"/>
    </mc:Choice>
    <mc:Fallback xmlns="">
      <p:transition spd="slow" advTm="41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FA9472D-F253-42BB-9423-0B422C0C3DCE}"/>
              </a:ext>
            </a:extLst>
          </p:cNvPr>
          <p:cNvSpPr>
            <a:spLocks noGrp="1"/>
          </p:cNvSpPr>
          <p:nvPr>
            <p:ph idx="1"/>
          </p:nvPr>
        </p:nvSpPr>
        <p:spPr>
          <a:xfrm>
            <a:off x="212636" y="1016548"/>
            <a:ext cx="9419108" cy="5513984"/>
          </a:xfrm>
        </p:spPr>
        <p:txBody>
          <a:bodyPr/>
          <a:lstStyle/>
          <a:p>
            <a:pPr marL="342900" indent="-342900">
              <a:buFont typeface="Arial" panose="020B0604020202020204" pitchFamily="34" charset="0"/>
              <a:buChar char="•"/>
            </a:pPr>
            <a:r>
              <a:rPr lang="en-ZA" sz="2400" dirty="0"/>
              <a:t>Your car must have at least one (1) windscreen wiper (within the drivers control zone).</a:t>
            </a:r>
          </a:p>
          <a:p>
            <a:pPr marL="342900" indent="-342900">
              <a:buFont typeface="Arial" panose="020B0604020202020204" pitchFamily="34" charset="0"/>
              <a:buChar char="•"/>
            </a:pPr>
            <a:r>
              <a:rPr lang="en-ZA" sz="2400" dirty="0"/>
              <a:t>In areas where there is not a lot of rain (hot dry climates) the wipers are not often used and the rubber tends to become fragile and brittle.</a:t>
            </a:r>
          </a:p>
          <a:p>
            <a:pPr marL="342900" indent="-342900">
              <a:buFont typeface="Arial" panose="020B0604020202020204" pitchFamily="34" charset="0"/>
              <a:buChar char="•"/>
            </a:pPr>
            <a:r>
              <a:rPr lang="en-ZA" sz="2400" dirty="0"/>
              <a:t>Take the wiper blade and bend it backwards and if there are any cracks, replace the blades.</a:t>
            </a:r>
          </a:p>
          <a:p>
            <a:pPr marL="342900" indent="-342900">
              <a:buFont typeface="Arial" panose="020B0604020202020204" pitchFamily="34" charset="0"/>
              <a:buChar char="•"/>
            </a:pPr>
            <a:endParaRPr lang="en-ZA" dirty="0"/>
          </a:p>
        </p:txBody>
      </p:sp>
      <p:pic>
        <p:nvPicPr>
          <p:cNvPr id="5" name="Picture 4">
            <a:extLst>
              <a:ext uri="{FF2B5EF4-FFF2-40B4-BE49-F238E27FC236}">
                <a16:creationId xmlns:a16="http://schemas.microsoft.com/office/drawing/2014/main" xmlns="" id="{6543AB6D-19FB-4340-B604-7A3079F63AE0}"/>
              </a:ext>
            </a:extLst>
          </p:cNvPr>
          <p:cNvPicPr>
            <a:picLocks noChangeAspect="1"/>
          </p:cNvPicPr>
          <p:nvPr/>
        </p:nvPicPr>
        <p:blipFill>
          <a:blip r:embed="rId4"/>
          <a:stretch>
            <a:fillRect/>
          </a:stretch>
        </p:blipFill>
        <p:spPr>
          <a:xfrm>
            <a:off x="675265" y="3422434"/>
            <a:ext cx="3374977" cy="2688732"/>
          </a:xfrm>
          <a:prstGeom prst="rect">
            <a:avLst/>
          </a:prstGeom>
          <a:ln w="19050">
            <a:solidFill>
              <a:schemeClr val="tx1"/>
            </a:solidFill>
          </a:ln>
        </p:spPr>
      </p:pic>
      <p:pic>
        <p:nvPicPr>
          <p:cNvPr id="7" name="Picture 6">
            <a:extLst>
              <a:ext uri="{FF2B5EF4-FFF2-40B4-BE49-F238E27FC236}">
                <a16:creationId xmlns:a16="http://schemas.microsoft.com/office/drawing/2014/main" xmlns="" id="{51734C37-82F4-48C4-811B-363FE8A7B590}"/>
              </a:ext>
            </a:extLst>
          </p:cNvPr>
          <p:cNvPicPr>
            <a:picLocks noChangeAspect="1"/>
          </p:cNvPicPr>
          <p:nvPr/>
        </p:nvPicPr>
        <p:blipFill>
          <a:blip r:embed="rId5"/>
          <a:stretch>
            <a:fillRect/>
          </a:stretch>
        </p:blipFill>
        <p:spPr>
          <a:xfrm>
            <a:off x="4946072" y="3368154"/>
            <a:ext cx="3761509" cy="2797291"/>
          </a:xfrm>
          <a:prstGeom prst="rect">
            <a:avLst/>
          </a:prstGeom>
          <a:ln w="19050">
            <a:solidFill>
              <a:schemeClr val="tx1"/>
            </a:solidFill>
          </a:ln>
        </p:spPr>
      </p:pic>
      <p:sp>
        <p:nvSpPr>
          <p:cNvPr id="8" name="TextBox 7">
            <a:extLst>
              <a:ext uri="{FF2B5EF4-FFF2-40B4-BE49-F238E27FC236}">
                <a16:creationId xmlns:a16="http://schemas.microsoft.com/office/drawing/2014/main" xmlns="" id="{72AFE447-7395-413C-B008-7D985771ED35}"/>
              </a:ext>
            </a:extLst>
          </p:cNvPr>
          <p:cNvSpPr txBox="1"/>
          <p:nvPr/>
        </p:nvSpPr>
        <p:spPr>
          <a:xfrm>
            <a:off x="76449" y="370217"/>
            <a:ext cx="5769875" cy="646331"/>
          </a:xfrm>
          <a:prstGeom prst="rect">
            <a:avLst/>
          </a:prstGeom>
          <a:noFill/>
        </p:spPr>
        <p:txBody>
          <a:bodyPr wrap="square" rtlCol="0">
            <a:spAutoFit/>
          </a:bodyPr>
          <a:lstStyle/>
          <a:p>
            <a:r>
              <a:rPr lang="en-ZA"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Windscreen wipers</a:t>
            </a:r>
          </a:p>
        </p:txBody>
      </p:sp>
      <p:pic>
        <p:nvPicPr>
          <p:cNvPr id="4" name="Audio 3">
            <a:hlinkClick r:id="" action="ppaction://media"/>
            <a:extLst>
              <a:ext uri="{FF2B5EF4-FFF2-40B4-BE49-F238E27FC236}">
                <a16:creationId xmlns:a16="http://schemas.microsoft.com/office/drawing/2014/main" xmlns="" id="{F067520E-B178-4184-95FA-080DD4AA4B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3472268"/>
      </p:ext>
    </p:extLst>
  </p:cSld>
  <p:clrMapOvr>
    <a:masterClrMapping/>
  </p:clrMapOvr>
  <mc:AlternateContent xmlns:mc="http://schemas.openxmlformats.org/markup-compatibility/2006" xmlns:p14="http://schemas.microsoft.com/office/powerpoint/2010/main">
    <mc:Choice Requires="p14">
      <p:transition spd="slow" p14:dur="2000" advTm="25784"/>
    </mc:Choice>
    <mc:Fallback xmlns="">
      <p:transition spd="slow" advTm="2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5CCAC35-46E0-4DB7-9F26-2BF0C32F2A09}"/>
              </a:ext>
            </a:extLst>
          </p:cNvPr>
          <p:cNvSpPr>
            <a:spLocks noGrp="1"/>
          </p:cNvSpPr>
          <p:nvPr>
            <p:ph idx="1"/>
          </p:nvPr>
        </p:nvSpPr>
        <p:spPr>
          <a:xfrm>
            <a:off x="242883" y="1406769"/>
            <a:ext cx="10750013" cy="4803532"/>
          </a:xfrm>
        </p:spPr>
        <p:txBody>
          <a:bodyPr>
            <a:normAutofit/>
          </a:bodyPr>
          <a:lstStyle/>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All lights fitted must be secure and not loose.</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All lights must be working (headlights both low and high beams).</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If you see that your light is shining up in the trees then you must have it readjusted by a competent professional as the lights will blind oncoming drivers which is extremely dangerous.</a:t>
            </a:r>
          </a:p>
        </p:txBody>
      </p:sp>
      <p:pic>
        <p:nvPicPr>
          <p:cNvPr id="5" name="Picture 4" descr="A picture containing person, car, person, sitting&#10;&#10;Description automatically generated">
            <a:extLst>
              <a:ext uri="{FF2B5EF4-FFF2-40B4-BE49-F238E27FC236}">
                <a16:creationId xmlns:a16="http://schemas.microsoft.com/office/drawing/2014/main" xmlns="" id="{D75E3C53-DF41-4DD2-8196-BF5FA6852E12}"/>
              </a:ext>
            </a:extLst>
          </p:cNvPr>
          <p:cNvPicPr>
            <a:picLocks noChangeAspect="1"/>
          </p:cNvPicPr>
          <p:nvPr/>
        </p:nvPicPr>
        <p:blipFill>
          <a:blip r:embed="rId4"/>
          <a:stretch>
            <a:fillRect/>
          </a:stretch>
        </p:blipFill>
        <p:spPr>
          <a:xfrm>
            <a:off x="522802" y="3429000"/>
            <a:ext cx="3523644" cy="2438281"/>
          </a:xfrm>
          <a:prstGeom prst="rect">
            <a:avLst/>
          </a:prstGeom>
          <a:ln w="19050">
            <a:solidFill>
              <a:schemeClr val="tx1"/>
            </a:solidFill>
          </a:ln>
        </p:spPr>
      </p:pic>
      <p:pic>
        <p:nvPicPr>
          <p:cNvPr id="7" name="Picture 6" descr="A car parked in front of a truck&#10;&#10;Description automatically generated">
            <a:extLst>
              <a:ext uri="{FF2B5EF4-FFF2-40B4-BE49-F238E27FC236}">
                <a16:creationId xmlns:a16="http://schemas.microsoft.com/office/drawing/2014/main" xmlns="" id="{E29EEA08-7BA5-4AAB-A95A-3FFD051D2D94}"/>
              </a:ext>
            </a:extLst>
          </p:cNvPr>
          <p:cNvPicPr>
            <a:picLocks noChangeAspect="1"/>
          </p:cNvPicPr>
          <p:nvPr/>
        </p:nvPicPr>
        <p:blipFill>
          <a:blip r:embed="rId5"/>
          <a:stretch>
            <a:fillRect/>
          </a:stretch>
        </p:blipFill>
        <p:spPr>
          <a:xfrm>
            <a:off x="7053943" y="3432613"/>
            <a:ext cx="4615255" cy="2550209"/>
          </a:xfrm>
          <a:prstGeom prst="rect">
            <a:avLst/>
          </a:prstGeom>
          <a:ln w="19050">
            <a:solidFill>
              <a:schemeClr val="tx1"/>
            </a:solidFill>
          </a:ln>
        </p:spPr>
      </p:pic>
      <p:sp>
        <p:nvSpPr>
          <p:cNvPr id="8" name="TextBox 7">
            <a:extLst>
              <a:ext uri="{FF2B5EF4-FFF2-40B4-BE49-F238E27FC236}">
                <a16:creationId xmlns:a16="http://schemas.microsoft.com/office/drawing/2014/main" xmlns="" id="{05EE94D1-09A7-468D-A5F7-9C9E9985E86E}"/>
              </a:ext>
            </a:extLst>
          </p:cNvPr>
          <p:cNvSpPr txBox="1"/>
          <p:nvPr/>
        </p:nvSpPr>
        <p:spPr>
          <a:xfrm>
            <a:off x="242883" y="522514"/>
            <a:ext cx="4419552" cy="646331"/>
          </a:xfrm>
          <a:prstGeom prst="rect">
            <a:avLst/>
          </a:prstGeom>
          <a:noFill/>
        </p:spPr>
        <p:txBody>
          <a:bodyPr wrap="square" rtlCol="0">
            <a:spAutoFit/>
          </a:bodyPr>
          <a:lstStyle/>
          <a:p>
            <a:r>
              <a:rPr lang="en-ZA"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Lights and indicators</a:t>
            </a:r>
          </a:p>
        </p:txBody>
      </p:sp>
      <p:pic>
        <p:nvPicPr>
          <p:cNvPr id="4" name="Audio 3">
            <a:hlinkClick r:id="" action="ppaction://media"/>
            <a:extLst>
              <a:ext uri="{FF2B5EF4-FFF2-40B4-BE49-F238E27FC236}">
                <a16:creationId xmlns:a16="http://schemas.microsoft.com/office/drawing/2014/main" xmlns="" id="{D9AED2B8-6B9C-4983-BDF6-274C2676B6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84341983"/>
      </p:ext>
    </p:extLst>
  </p:cSld>
  <p:clrMapOvr>
    <a:masterClrMapping/>
  </p:clrMapOvr>
  <mc:AlternateContent xmlns:mc="http://schemas.openxmlformats.org/markup-compatibility/2006" xmlns:p14="http://schemas.microsoft.com/office/powerpoint/2010/main">
    <mc:Choice Requires="p14">
      <p:transition spd="slow" p14:dur="2000" advTm="24135"/>
    </mc:Choice>
    <mc:Fallback xmlns="">
      <p:transition spd="slow" advTm="24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1B320EF-4FE9-4664-93D3-77A1CF5F82B7}"/>
              </a:ext>
            </a:extLst>
          </p:cNvPr>
          <p:cNvSpPr>
            <a:spLocks noGrp="1"/>
          </p:cNvSpPr>
          <p:nvPr>
            <p:ph idx="1"/>
          </p:nvPr>
        </p:nvSpPr>
        <p:spPr>
          <a:xfrm>
            <a:off x="242884" y="904352"/>
            <a:ext cx="9586916" cy="5305949"/>
          </a:xfrm>
        </p:spPr>
        <p:txBody>
          <a:bodyPr>
            <a:normAutofit/>
          </a:bodyPr>
          <a:lstStyle/>
          <a:p>
            <a:pPr marL="342900" indent="-342900">
              <a:buFont typeface="Arial" panose="020B0604020202020204" pitchFamily="34" charset="0"/>
              <a:buChar char="•"/>
            </a:pPr>
            <a:r>
              <a:rPr lang="en-ZA" sz="2400" dirty="0"/>
              <a:t>All wheels must be securely fitted with “all” wheel nuts tight.</a:t>
            </a:r>
          </a:p>
          <a:p>
            <a:pPr marL="342900" indent="-342900">
              <a:buFont typeface="Arial" panose="020B0604020202020204" pitchFamily="34" charset="0"/>
              <a:buChar char="•"/>
            </a:pPr>
            <a:r>
              <a:rPr lang="en-ZA" sz="2400" dirty="0"/>
              <a:t>Your car comes with a jack and a wheel spanner the question is “do you know how to use them and change a wheel”. If not start practicing and follow the instructions in the owners manual.</a:t>
            </a:r>
          </a:p>
          <a:p>
            <a:pPr marL="342900" indent="-342900">
              <a:buFont typeface="Arial" panose="020B0604020202020204" pitchFamily="34" charset="0"/>
              <a:buChar char="•"/>
            </a:pPr>
            <a:r>
              <a:rPr lang="en-ZA" sz="2400" dirty="0"/>
              <a:t>If there is a rumbling or knocking sound when you drive the car it could be a wheel bearing going bad.</a:t>
            </a:r>
          </a:p>
          <a:p>
            <a:pPr marL="342900" indent="-342900">
              <a:buFont typeface="Arial" panose="020B0604020202020204" pitchFamily="34" charset="0"/>
              <a:buChar char="•"/>
            </a:pPr>
            <a:r>
              <a:rPr lang="en-ZA" sz="2400" dirty="0"/>
              <a:t>Put your gloves on and jack the car up. Grab hold of the wheel and move it in and out to test for any movement. </a:t>
            </a:r>
          </a:p>
        </p:txBody>
      </p:sp>
      <p:pic>
        <p:nvPicPr>
          <p:cNvPr id="5" name="Picture 4" descr="A car parked on the side of a road&#10;&#10;Description automatically generated">
            <a:extLst>
              <a:ext uri="{FF2B5EF4-FFF2-40B4-BE49-F238E27FC236}">
                <a16:creationId xmlns:a16="http://schemas.microsoft.com/office/drawing/2014/main" xmlns="" id="{D5C9656D-6A4B-4063-853D-C957D9AAFFCF}"/>
              </a:ext>
            </a:extLst>
          </p:cNvPr>
          <p:cNvPicPr>
            <a:picLocks noChangeAspect="1"/>
          </p:cNvPicPr>
          <p:nvPr/>
        </p:nvPicPr>
        <p:blipFill rotWithShape="1">
          <a:blip r:embed="rId4"/>
          <a:srcRect l="14205" r="8767" b="4114"/>
          <a:stretch/>
        </p:blipFill>
        <p:spPr>
          <a:xfrm>
            <a:off x="602900" y="4185870"/>
            <a:ext cx="2006272" cy="1929703"/>
          </a:xfrm>
          <a:prstGeom prst="rect">
            <a:avLst/>
          </a:prstGeom>
          <a:ln w="19050">
            <a:solidFill>
              <a:schemeClr val="tx1"/>
            </a:solidFill>
          </a:ln>
        </p:spPr>
      </p:pic>
      <p:pic>
        <p:nvPicPr>
          <p:cNvPr id="7" name="Picture 6" descr="A drawing of a cartoon character&#10;&#10;Description automatically generated">
            <a:extLst>
              <a:ext uri="{FF2B5EF4-FFF2-40B4-BE49-F238E27FC236}">
                <a16:creationId xmlns:a16="http://schemas.microsoft.com/office/drawing/2014/main" xmlns="" id="{716B2FAE-EBA3-4405-A753-46DFEEF38087}"/>
              </a:ext>
            </a:extLst>
          </p:cNvPr>
          <p:cNvPicPr>
            <a:picLocks noChangeAspect="1"/>
          </p:cNvPicPr>
          <p:nvPr/>
        </p:nvPicPr>
        <p:blipFill>
          <a:blip r:embed="rId5"/>
          <a:stretch>
            <a:fillRect/>
          </a:stretch>
        </p:blipFill>
        <p:spPr>
          <a:xfrm>
            <a:off x="2969188" y="4185870"/>
            <a:ext cx="2518426" cy="1929703"/>
          </a:xfrm>
          <a:prstGeom prst="rect">
            <a:avLst/>
          </a:prstGeom>
          <a:ln w="19050">
            <a:solidFill>
              <a:schemeClr val="tx1"/>
            </a:solidFill>
          </a:ln>
        </p:spPr>
      </p:pic>
      <p:pic>
        <p:nvPicPr>
          <p:cNvPr id="9" name="Picture 8" descr="A picture containing drawing&#10;&#10;Description automatically generated">
            <a:extLst>
              <a:ext uri="{FF2B5EF4-FFF2-40B4-BE49-F238E27FC236}">
                <a16:creationId xmlns:a16="http://schemas.microsoft.com/office/drawing/2014/main" xmlns="" id="{87A1BF22-1249-401C-A98E-AA5D8A37D593}"/>
              </a:ext>
            </a:extLst>
          </p:cNvPr>
          <p:cNvPicPr>
            <a:picLocks noChangeAspect="1"/>
          </p:cNvPicPr>
          <p:nvPr/>
        </p:nvPicPr>
        <p:blipFill>
          <a:blip r:embed="rId6"/>
          <a:stretch>
            <a:fillRect/>
          </a:stretch>
        </p:blipFill>
        <p:spPr>
          <a:xfrm>
            <a:off x="5678631" y="4185870"/>
            <a:ext cx="2655848" cy="1933457"/>
          </a:xfrm>
          <a:prstGeom prst="rect">
            <a:avLst/>
          </a:prstGeom>
          <a:ln w="19050">
            <a:solidFill>
              <a:schemeClr val="tx1"/>
            </a:solidFill>
          </a:ln>
        </p:spPr>
      </p:pic>
      <p:sp>
        <p:nvSpPr>
          <p:cNvPr id="10" name="TextBox 9">
            <a:extLst>
              <a:ext uri="{FF2B5EF4-FFF2-40B4-BE49-F238E27FC236}">
                <a16:creationId xmlns:a16="http://schemas.microsoft.com/office/drawing/2014/main" xmlns="" id="{5A9FF1C1-5E77-4AF4-B863-081AA919BB78}"/>
              </a:ext>
            </a:extLst>
          </p:cNvPr>
          <p:cNvSpPr txBox="1"/>
          <p:nvPr/>
        </p:nvSpPr>
        <p:spPr>
          <a:xfrm>
            <a:off x="51867" y="258021"/>
            <a:ext cx="5114611" cy="646331"/>
          </a:xfrm>
          <a:prstGeom prst="rect">
            <a:avLst/>
          </a:prstGeom>
          <a:noFill/>
        </p:spPr>
        <p:txBody>
          <a:bodyPr wrap="square" rtlCol="0">
            <a:spAutoFit/>
          </a:bodyPr>
          <a:lstStyle/>
          <a:p>
            <a:r>
              <a:rPr lang="en-ZA"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Wheels</a:t>
            </a:r>
          </a:p>
        </p:txBody>
      </p:sp>
      <p:pic>
        <p:nvPicPr>
          <p:cNvPr id="4" name="Audio 3">
            <a:hlinkClick r:id="" action="ppaction://media"/>
            <a:extLst>
              <a:ext uri="{FF2B5EF4-FFF2-40B4-BE49-F238E27FC236}">
                <a16:creationId xmlns:a16="http://schemas.microsoft.com/office/drawing/2014/main" xmlns="" id="{3E31D40F-4979-4D6D-9634-8F4EDAA561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14989265"/>
      </p:ext>
    </p:extLst>
  </p:cSld>
  <p:clrMapOvr>
    <a:masterClrMapping/>
  </p:clrMapOvr>
  <mc:AlternateContent xmlns:mc="http://schemas.openxmlformats.org/markup-compatibility/2006" xmlns:p14="http://schemas.microsoft.com/office/powerpoint/2010/main">
    <mc:Choice Requires="p14">
      <p:transition spd="slow" p14:dur="2000" advTm="38485"/>
    </mc:Choice>
    <mc:Fallback xmlns="">
      <p:transition spd="slow" advTm="3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5977" y="1434479"/>
            <a:ext cx="10474036" cy="3989041"/>
          </a:xfrm>
          <a:prstGeom prst="rect">
            <a:avLst/>
          </a:prstGeom>
        </p:spPr>
        <p:txBody>
          <a:bodyPr wrap="square">
            <a:spAutoFit/>
          </a:bodyPr>
          <a:lstStyle/>
          <a:p>
            <a:pPr marL="285750" indent="-285750" algn="just">
              <a:lnSpc>
                <a:spcPct val="150000"/>
              </a:lnSpc>
              <a:spcAft>
                <a:spcPts val="1000"/>
              </a:spcAft>
              <a:buFont typeface="Arial" panose="020B0604020202020204" pitchFamily="34" charset="0"/>
              <a:buChar char="•"/>
            </a:pPr>
            <a:r>
              <a:rPr lang="en-GB" sz="2400" dirty="0">
                <a:latin typeface="Arial" panose="020B0604020202020204" pitchFamily="34" charset="0"/>
                <a:ea typeface="Calibri" panose="020F0502020204030204" pitchFamily="34" charset="0"/>
                <a:cs typeface="Times New Roman" panose="02020603050405020304" pitchFamily="18" charset="0"/>
              </a:rPr>
              <a:t>Purpose</a:t>
            </a:r>
          </a:p>
          <a:p>
            <a:pPr marL="285750" indent="-285750" algn="just">
              <a:lnSpc>
                <a:spcPct val="150000"/>
              </a:lnSpc>
              <a:spcAft>
                <a:spcPts val="1000"/>
              </a:spcAft>
              <a:buFont typeface="Arial" panose="020B0604020202020204" pitchFamily="34" charset="0"/>
              <a:buChar char="•"/>
            </a:pPr>
            <a:r>
              <a:rPr lang="en-GB" sz="2400" dirty="0">
                <a:latin typeface="Arial" panose="020B0604020202020204" pitchFamily="34" charset="0"/>
                <a:ea typeface="Calibri" panose="020F0502020204030204" pitchFamily="34" charset="0"/>
                <a:cs typeface="Times New Roman" panose="02020603050405020304" pitchFamily="18" charset="0"/>
              </a:rPr>
              <a:t>Introduction</a:t>
            </a:r>
          </a:p>
          <a:p>
            <a:pPr marL="285750" indent="-285750" algn="just">
              <a:lnSpc>
                <a:spcPct val="150000"/>
              </a:lnSpc>
              <a:spcAft>
                <a:spcPts val="1000"/>
              </a:spcAft>
              <a:buFont typeface="Arial" panose="020B0604020202020204" pitchFamily="34" charset="0"/>
              <a:buChar char="•"/>
            </a:pPr>
            <a:r>
              <a:rPr lang="en-GB" sz="2400" dirty="0">
                <a:latin typeface="Arial" panose="020B0604020202020204" pitchFamily="34" charset="0"/>
                <a:ea typeface="Calibri" panose="020F0502020204030204" pitchFamily="34" charset="0"/>
                <a:cs typeface="Times New Roman" panose="02020603050405020304" pitchFamily="18" charset="0"/>
              </a:rPr>
              <a:t>Know your car</a:t>
            </a:r>
          </a:p>
          <a:p>
            <a:pPr marL="285750" indent="-285750" algn="just">
              <a:lnSpc>
                <a:spcPct val="150000"/>
              </a:lnSpc>
              <a:spcAft>
                <a:spcPts val="1000"/>
              </a:spcAft>
              <a:buFont typeface="Arial" panose="020B0604020202020204" pitchFamily="34" charset="0"/>
              <a:buChar char="•"/>
            </a:pPr>
            <a:r>
              <a:rPr lang="en-GB" sz="2400" dirty="0">
                <a:latin typeface="Arial" panose="020B0604020202020204" pitchFamily="34" charset="0"/>
                <a:ea typeface="Calibri" panose="020F0502020204030204" pitchFamily="34" charset="0"/>
                <a:cs typeface="Times New Roman" panose="02020603050405020304" pitchFamily="18" charset="0"/>
              </a:rPr>
              <a:t>Preparation</a:t>
            </a:r>
          </a:p>
          <a:p>
            <a:pPr marL="285750" indent="-285750" algn="just">
              <a:lnSpc>
                <a:spcPct val="150000"/>
              </a:lnSpc>
              <a:spcAft>
                <a:spcPts val="1000"/>
              </a:spcAft>
              <a:buFont typeface="Arial" panose="020B0604020202020204" pitchFamily="34" charset="0"/>
              <a:buChar char="•"/>
            </a:pPr>
            <a:r>
              <a:rPr lang="en-GB" sz="2400" dirty="0">
                <a:latin typeface="Arial" panose="020B0604020202020204" pitchFamily="34" charset="0"/>
                <a:ea typeface="Calibri" panose="020F0502020204030204" pitchFamily="34" charset="0"/>
                <a:cs typeface="Times New Roman" panose="02020603050405020304" pitchFamily="18" charset="0"/>
              </a:rPr>
              <a:t>Lets go through your car step by step</a:t>
            </a:r>
          </a:p>
          <a:p>
            <a:pPr marL="285750" indent="-285750" algn="just">
              <a:lnSpc>
                <a:spcPct val="150000"/>
              </a:lnSpc>
              <a:spcAft>
                <a:spcPts val="1000"/>
              </a:spcAft>
              <a:buFont typeface="Arial" panose="020B0604020202020204" pitchFamily="34" charset="0"/>
              <a:buChar char="•"/>
            </a:pPr>
            <a:r>
              <a:rPr lang="en-GB" sz="2400" dirty="0">
                <a:latin typeface="Arial" panose="020B0604020202020204" pitchFamily="34" charset="0"/>
                <a:ea typeface="Calibri" panose="020F0502020204030204" pitchFamily="34" charset="0"/>
                <a:cs typeface="Times New Roman" panose="02020603050405020304" pitchFamily="18" charset="0"/>
              </a:rPr>
              <a:t>Tyres</a:t>
            </a:r>
          </a:p>
        </p:txBody>
      </p:sp>
      <p:sp>
        <p:nvSpPr>
          <p:cNvPr id="8" name="Title 9"/>
          <p:cNvSpPr>
            <a:spLocks noGrp="1"/>
          </p:cNvSpPr>
          <p:nvPr>
            <p:ph type="title"/>
          </p:nvPr>
        </p:nvSpPr>
        <p:spPr>
          <a:xfrm>
            <a:off x="104052" y="1000361"/>
            <a:ext cx="9009246" cy="467305"/>
          </a:xfrm>
        </p:spPr>
        <p:txBody>
          <a:bodyPr>
            <a:noAutofit/>
          </a:bodyPr>
          <a:lstStyle/>
          <a:p>
            <a:r>
              <a:rPr lang="en-ZA" sz="3600" b="1" dirty="0">
                <a:effectLst>
                  <a:outerShdw blurRad="38100" dist="38100" dir="2700000" algn="tl">
                    <a:srgbClr val="000000">
                      <a:alpha val="43137"/>
                    </a:srgbClr>
                  </a:outerShdw>
                  <a:reflection blurRad="25400" stA="27000" endPos="64000" dir="5400000" sy="-100000" algn="bl" rotWithShape="0"/>
                </a:effectLst>
              </a:rPr>
              <a:t>Presentation Content</a:t>
            </a:r>
            <a:endParaRPr lang="en-US" sz="3600" b="1" dirty="0">
              <a:effectLst>
                <a:outerShdw blurRad="38100" dist="38100" dir="2700000" algn="tl">
                  <a:srgbClr val="000000">
                    <a:alpha val="43137"/>
                  </a:srgbClr>
                </a:outerShdw>
                <a:reflection blurRad="25400" stA="27000" endPos="64000" dir="5400000" sy="-100000" algn="bl" rotWithShape="0"/>
              </a:effectLst>
            </a:endParaRPr>
          </a:p>
        </p:txBody>
      </p:sp>
      <p:pic>
        <p:nvPicPr>
          <p:cNvPr id="6" name="Audio 5">
            <a:hlinkClick r:id="" action="ppaction://media"/>
            <a:extLst>
              <a:ext uri="{FF2B5EF4-FFF2-40B4-BE49-F238E27FC236}">
                <a16:creationId xmlns:a16="http://schemas.microsoft.com/office/drawing/2014/main" xmlns="" id="{A9E50AFC-B370-4C1D-8B70-FC37092B1F0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64998113"/>
      </p:ext>
    </p:extLst>
  </p:cSld>
  <p:clrMapOvr>
    <a:masterClrMapping/>
  </p:clrMapOvr>
  <mc:AlternateContent xmlns:mc="http://schemas.openxmlformats.org/markup-compatibility/2006" xmlns:p14="http://schemas.microsoft.com/office/powerpoint/2010/main">
    <mc:Choice Requires="p14">
      <p:transition spd="slow" p14:dur="2000" advTm="22932"/>
    </mc:Choice>
    <mc:Fallback xmlns="">
      <p:transition spd="slow" advTm="22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63DA310-04E4-4461-8681-74B860FCAC0B}"/>
              </a:ext>
            </a:extLst>
          </p:cNvPr>
          <p:cNvSpPr>
            <a:spLocks noGrp="1"/>
          </p:cNvSpPr>
          <p:nvPr>
            <p:ph idx="1"/>
          </p:nvPr>
        </p:nvSpPr>
        <p:spPr>
          <a:xfrm>
            <a:off x="229081" y="2248318"/>
            <a:ext cx="9916867" cy="4190163"/>
          </a:xfrm>
        </p:spPr>
        <p:txBody>
          <a:bodyPr>
            <a:normAutofit/>
          </a:bodyPr>
          <a:lstStyle/>
          <a:p>
            <a:r>
              <a:rPr lang="en-ZA" sz="2400" dirty="0">
                <a:latin typeface="Arial" panose="020B0604020202020204" pitchFamily="34" charset="0"/>
                <a:cs typeface="Arial" panose="020B0604020202020204" pitchFamily="34" charset="0"/>
              </a:rPr>
              <a:t>Brakes are critical to your safety and should not be overlooked.</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The following are abnormalities and need to be attended to:</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Brakes feel spongy on foot brake application,</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The car does not want to stop quickly when the foot brake is applied,</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Strange grating or rumbling noise when foot brake is applied.</a:t>
            </a:r>
          </a:p>
          <a:p>
            <a:endParaRPr lang="en-Z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C9A1F63B-260B-4802-8667-A93D283A392A}"/>
              </a:ext>
            </a:extLst>
          </p:cNvPr>
          <p:cNvSpPr txBox="1"/>
          <p:nvPr/>
        </p:nvSpPr>
        <p:spPr>
          <a:xfrm>
            <a:off x="229082" y="1439050"/>
            <a:ext cx="3737986" cy="646331"/>
          </a:xfrm>
          <a:prstGeom prst="rect">
            <a:avLst/>
          </a:prstGeom>
          <a:noFill/>
        </p:spPr>
        <p:txBody>
          <a:bodyPr wrap="square" rtlCol="0">
            <a:spAutoFit/>
          </a:bodyPr>
          <a:lstStyle/>
          <a:p>
            <a:r>
              <a:rPr lang="en-ZA"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Brakes</a:t>
            </a:r>
          </a:p>
        </p:txBody>
      </p:sp>
      <p:pic>
        <p:nvPicPr>
          <p:cNvPr id="5" name="Audio 4">
            <a:hlinkClick r:id="" action="ppaction://media"/>
            <a:extLst>
              <a:ext uri="{FF2B5EF4-FFF2-40B4-BE49-F238E27FC236}">
                <a16:creationId xmlns:a16="http://schemas.microsoft.com/office/drawing/2014/main" xmlns="" id="{8B3A8601-785B-42AF-AC04-50C0EFE4A3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9654603"/>
      </p:ext>
    </p:extLst>
  </p:cSld>
  <p:clrMapOvr>
    <a:masterClrMapping/>
  </p:clrMapOvr>
  <mc:AlternateContent xmlns:mc="http://schemas.openxmlformats.org/markup-compatibility/2006" xmlns:p14="http://schemas.microsoft.com/office/powerpoint/2010/main">
    <mc:Choice Requires="p14">
      <p:transition spd="slow" p14:dur="2000" advTm="22964"/>
    </mc:Choice>
    <mc:Fallback xmlns="">
      <p:transition spd="slow" advTm="22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9A5A7E1-B78E-4A6A-9748-CACA73B6179B}"/>
              </a:ext>
            </a:extLst>
          </p:cNvPr>
          <p:cNvSpPr>
            <a:spLocks noGrp="1"/>
          </p:cNvSpPr>
          <p:nvPr>
            <p:ph idx="1"/>
          </p:nvPr>
        </p:nvSpPr>
        <p:spPr>
          <a:xfrm>
            <a:off x="135880" y="1639765"/>
            <a:ext cx="10065395" cy="5084887"/>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Most cars today are fitted with this safety feature which basically prevents your wheels from locking up under harsh braking thereby allowing you to retain your steering over the vehicle so that you can avoid obstacles.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ZA" sz="2400" dirty="0">
              <a:solidFill>
                <a:prstClr val="black">
                  <a:lumMod val="85000"/>
                  <a:lumOff val="15000"/>
                </a:prst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ZA" sz="2400" dirty="0">
              <a:solidFill>
                <a:prstClr val="black">
                  <a:lumMod val="85000"/>
                  <a:lumOff val="15000"/>
                </a:prst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ZA" sz="2400" dirty="0">
              <a:solidFill>
                <a:prstClr val="black">
                  <a:lumMod val="85000"/>
                  <a:lumOff val="15000"/>
                </a:prstClr>
              </a:solidFill>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7" name="Picture 6" descr="A picture containing girl&#10;&#10;Description automatically generated">
            <a:extLst>
              <a:ext uri="{FF2B5EF4-FFF2-40B4-BE49-F238E27FC236}">
                <a16:creationId xmlns:a16="http://schemas.microsoft.com/office/drawing/2014/main" xmlns="" id="{0B771C63-D524-4897-A485-B559C34EEA8B}"/>
              </a:ext>
            </a:extLst>
          </p:cNvPr>
          <p:cNvPicPr>
            <a:picLocks noChangeAspect="1"/>
          </p:cNvPicPr>
          <p:nvPr/>
        </p:nvPicPr>
        <p:blipFill>
          <a:blip r:embed="rId4"/>
          <a:stretch>
            <a:fillRect/>
          </a:stretch>
        </p:blipFill>
        <p:spPr>
          <a:xfrm>
            <a:off x="355898" y="3022382"/>
            <a:ext cx="8487467" cy="3223088"/>
          </a:xfrm>
          <a:prstGeom prst="rect">
            <a:avLst/>
          </a:prstGeom>
          <a:ln w="19050">
            <a:solidFill>
              <a:schemeClr val="tx1"/>
            </a:solidFill>
          </a:ln>
        </p:spPr>
      </p:pic>
      <p:sp>
        <p:nvSpPr>
          <p:cNvPr id="8" name="TextBox 7">
            <a:extLst>
              <a:ext uri="{FF2B5EF4-FFF2-40B4-BE49-F238E27FC236}">
                <a16:creationId xmlns:a16="http://schemas.microsoft.com/office/drawing/2014/main" xmlns="" id="{10BF66D7-695C-44F8-8185-4BC19D4E27AC}"/>
              </a:ext>
            </a:extLst>
          </p:cNvPr>
          <p:cNvSpPr txBox="1"/>
          <p:nvPr/>
        </p:nvSpPr>
        <p:spPr>
          <a:xfrm>
            <a:off x="135880" y="837417"/>
            <a:ext cx="7412784" cy="646331"/>
          </a:xfrm>
          <a:prstGeom prst="rect">
            <a:avLst/>
          </a:prstGeom>
          <a:noFill/>
        </p:spPr>
        <p:txBody>
          <a:bodyPr wrap="square" rtlCol="0">
            <a:spAutoFit/>
          </a:bodyPr>
          <a:lstStyle/>
          <a:p>
            <a:r>
              <a:rPr lang="en-ZA"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ABS (anti-lock braking system)</a:t>
            </a:r>
          </a:p>
        </p:txBody>
      </p:sp>
      <p:pic>
        <p:nvPicPr>
          <p:cNvPr id="4" name="Audio 3">
            <a:hlinkClick r:id="" action="ppaction://media"/>
            <a:extLst>
              <a:ext uri="{FF2B5EF4-FFF2-40B4-BE49-F238E27FC236}">
                <a16:creationId xmlns:a16="http://schemas.microsoft.com/office/drawing/2014/main" xmlns="" id="{BA877976-DD1C-4870-A9E2-A498EC8075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67736333"/>
      </p:ext>
    </p:extLst>
  </p:cSld>
  <p:clrMapOvr>
    <a:masterClrMapping/>
  </p:clrMapOvr>
  <mc:AlternateContent xmlns:mc="http://schemas.openxmlformats.org/markup-compatibility/2006" xmlns:p14="http://schemas.microsoft.com/office/powerpoint/2010/main">
    <mc:Choice Requires="p14">
      <p:transition spd="slow" p14:dur="2000" advTm="61868"/>
    </mc:Choice>
    <mc:Fallback xmlns="">
      <p:transition spd="slow" advTm="61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F64F345-F731-46E6-9A73-687DDAAD7F36}"/>
              </a:ext>
            </a:extLst>
          </p:cNvPr>
          <p:cNvSpPr>
            <a:spLocks noGrp="1"/>
          </p:cNvSpPr>
          <p:nvPr>
            <p:ph idx="1"/>
          </p:nvPr>
        </p:nvSpPr>
        <p:spPr>
          <a:xfrm>
            <a:off x="242884" y="462224"/>
            <a:ext cx="10438514" cy="5748077"/>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If you apply brakes harshly in an emergency you will hear an unusual rumbling noise coming from the wheels together with a slight lifting and falling of the brake pedal (pedal feedback).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This is the correct operation of this braking system fitted to your car and you should not be alarmed but continue to apply continued foot pressure and concentrate on steering the vehicle away from the danger.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ZA" sz="2400" dirty="0">
              <a:solidFill>
                <a:prstClr val="black">
                  <a:lumMod val="85000"/>
                  <a:lumOff val="15000"/>
                </a:prst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ZA" sz="2400" dirty="0">
              <a:solidFill>
                <a:prstClr val="black">
                  <a:lumMod val="85000"/>
                  <a:lumOff val="15000"/>
                </a:prst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5" name="Picture 4" descr="A stop sign&#10;&#10;Description automatically generated">
            <a:extLst>
              <a:ext uri="{FF2B5EF4-FFF2-40B4-BE49-F238E27FC236}">
                <a16:creationId xmlns:a16="http://schemas.microsoft.com/office/drawing/2014/main" xmlns="" id="{3F47572A-347C-471A-963B-823D91751847}"/>
              </a:ext>
            </a:extLst>
          </p:cNvPr>
          <p:cNvPicPr>
            <a:picLocks noChangeAspect="1"/>
          </p:cNvPicPr>
          <p:nvPr/>
        </p:nvPicPr>
        <p:blipFill>
          <a:blip r:embed="rId4"/>
          <a:stretch>
            <a:fillRect/>
          </a:stretch>
        </p:blipFill>
        <p:spPr>
          <a:xfrm>
            <a:off x="4371515" y="3215473"/>
            <a:ext cx="2950983" cy="2937063"/>
          </a:xfrm>
          <a:prstGeom prst="rect">
            <a:avLst/>
          </a:prstGeom>
          <a:ln w="19050">
            <a:solidFill>
              <a:schemeClr val="tx1"/>
            </a:solidFill>
          </a:ln>
        </p:spPr>
      </p:pic>
      <p:pic>
        <p:nvPicPr>
          <p:cNvPr id="4" name="Audio 3">
            <a:hlinkClick r:id="" action="ppaction://media"/>
            <a:extLst>
              <a:ext uri="{FF2B5EF4-FFF2-40B4-BE49-F238E27FC236}">
                <a16:creationId xmlns:a16="http://schemas.microsoft.com/office/drawing/2014/main" xmlns="" id="{B26D698A-BCBB-4775-B008-5BD300F6CB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85942438"/>
      </p:ext>
    </p:extLst>
  </p:cSld>
  <p:clrMapOvr>
    <a:masterClrMapping/>
  </p:clrMapOvr>
  <mc:AlternateContent xmlns:mc="http://schemas.openxmlformats.org/markup-compatibility/2006" xmlns:p14="http://schemas.microsoft.com/office/powerpoint/2010/main">
    <mc:Choice Requires="p14">
      <p:transition spd="slow" p14:dur="2000" advTm="33493"/>
    </mc:Choice>
    <mc:Fallback xmlns="">
      <p:transition spd="slow" advTm="33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E69D96F-D0D2-49F4-9485-50E836A46615}"/>
              </a:ext>
            </a:extLst>
          </p:cNvPr>
          <p:cNvSpPr>
            <a:spLocks noGrp="1"/>
          </p:cNvSpPr>
          <p:nvPr>
            <p:ph idx="1"/>
          </p:nvPr>
        </p:nvSpPr>
        <p:spPr>
          <a:xfrm>
            <a:off x="309560" y="2034477"/>
            <a:ext cx="8348666" cy="5004499"/>
          </a:xfrm>
        </p:spPr>
        <p:txBody>
          <a:bodyPr>
            <a:noAutofit/>
          </a:bodyPr>
          <a:lstStyle/>
          <a:p>
            <a:r>
              <a:rPr lang="en-ZA" sz="2400" dirty="0">
                <a:latin typeface="Arial" panose="020B0604020202020204" pitchFamily="34" charset="0"/>
                <a:cs typeface="Arial" panose="020B0604020202020204" pitchFamily="34" charset="0"/>
              </a:rPr>
              <a:t>Whilst driving over uneven surfaces or whilst cornering there should be: </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No knocking, rubbing, creaking or grating noises coming from the car.</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No instability in the handling of the car.</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The car should negotiate the terrain and corners smoothly and if there is any instability in the car it could be a shock absorber that needs replacing because a leak has developed.</a:t>
            </a: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 </a:t>
            </a:r>
          </a:p>
        </p:txBody>
      </p:sp>
      <p:pic>
        <p:nvPicPr>
          <p:cNvPr id="5" name="Picture 4" descr="A picture containing car, sitting, motorcycle, table&#10;&#10;Description automatically generated">
            <a:extLst>
              <a:ext uri="{FF2B5EF4-FFF2-40B4-BE49-F238E27FC236}">
                <a16:creationId xmlns:a16="http://schemas.microsoft.com/office/drawing/2014/main" xmlns="" id="{149B029A-BDF1-43F8-8DF3-E1F65C3B15F7}"/>
              </a:ext>
            </a:extLst>
          </p:cNvPr>
          <p:cNvPicPr>
            <a:picLocks noChangeAspect="1"/>
          </p:cNvPicPr>
          <p:nvPr/>
        </p:nvPicPr>
        <p:blipFill>
          <a:blip r:embed="rId4"/>
          <a:stretch>
            <a:fillRect/>
          </a:stretch>
        </p:blipFill>
        <p:spPr>
          <a:xfrm>
            <a:off x="8734426" y="2803594"/>
            <a:ext cx="2935263" cy="2501832"/>
          </a:xfrm>
          <a:prstGeom prst="rect">
            <a:avLst/>
          </a:prstGeom>
        </p:spPr>
      </p:pic>
      <p:sp>
        <p:nvSpPr>
          <p:cNvPr id="6" name="TextBox 5">
            <a:extLst>
              <a:ext uri="{FF2B5EF4-FFF2-40B4-BE49-F238E27FC236}">
                <a16:creationId xmlns:a16="http://schemas.microsoft.com/office/drawing/2014/main" xmlns="" id="{944743F2-9B07-4716-8C08-56C6BA5B328C}"/>
              </a:ext>
            </a:extLst>
          </p:cNvPr>
          <p:cNvSpPr txBox="1"/>
          <p:nvPr/>
        </p:nvSpPr>
        <p:spPr>
          <a:xfrm>
            <a:off x="242884" y="1288806"/>
            <a:ext cx="6499560" cy="646331"/>
          </a:xfrm>
          <a:prstGeom prst="rect">
            <a:avLst/>
          </a:prstGeom>
          <a:noFill/>
        </p:spPr>
        <p:txBody>
          <a:bodyPr wrap="square" rtlCol="0">
            <a:spAutoFit/>
          </a:bodyPr>
          <a:lstStyle/>
          <a:p>
            <a:r>
              <a:rPr lang="en-ZA"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Suspension</a:t>
            </a:r>
          </a:p>
        </p:txBody>
      </p:sp>
      <p:pic>
        <p:nvPicPr>
          <p:cNvPr id="4" name="Audio 3">
            <a:hlinkClick r:id="" action="ppaction://media"/>
            <a:extLst>
              <a:ext uri="{FF2B5EF4-FFF2-40B4-BE49-F238E27FC236}">
                <a16:creationId xmlns:a16="http://schemas.microsoft.com/office/drawing/2014/main" xmlns="" id="{0E74F07F-28F1-454A-943E-E18771E9AC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10336161"/>
      </p:ext>
    </p:extLst>
  </p:cSld>
  <p:clrMapOvr>
    <a:masterClrMapping/>
  </p:clrMapOvr>
  <mc:AlternateContent xmlns:mc="http://schemas.openxmlformats.org/markup-compatibility/2006" xmlns:p14="http://schemas.microsoft.com/office/powerpoint/2010/main">
    <mc:Choice Requires="p14">
      <p:transition spd="slow" p14:dur="2000" advTm="31798"/>
    </mc:Choice>
    <mc:Fallback xmlns="">
      <p:transition spd="slow" advTm="3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4E09611-37BE-47D0-8DA1-0DEB7AF73071}"/>
              </a:ext>
            </a:extLst>
          </p:cNvPr>
          <p:cNvSpPr>
            <a:spLocks noGrp="1"/>
          </p:cNvSpPr>
          <p:nvPr>
            <p:ph idx="1"/>
          </p:nvPr>
        </p:nvSpPr>
        <p:spPr>
          <a:xfrm>
            <a:off x="242884" y="1126163"/>
            <a:ext cx="10729916" cy="5731837"/>
          </a:xfrm>
        </p:spPr>
        <p:txBody>
          <a:bodyPr>
            <a:normAutofit/>
          </a:bodyPr>
          <a:lstStyle/>
          <a:p>
            <a:r>
              <a:rPr lang="en-ZA" sz="2400" dirty="0">
                <a:latin typeface="Arial" panose="020B0604020202020204" pitchFamily="34" charset="0"/>
                <a:cs typeface="Arial" panose="020B0604020202020204" pitchFamily="34" charset="0"/>
              </a:rPr>
              <a:t>The inside of your car is where you need to feel safe.</a:t>
            </a:r>
          </a:p>
          <a:p>
            <a:r>
              <a:rPr lang="en-ZA" sz="2400" dirty="0">
                <a:latin typeface="Arial" panose="020B0604020202020204" pitchFamily="34" charset="0"/>
                <a:cs typeface="Arial" panose="020B0604020202020204" pitchFamily="34" charset="0"/>
              </a:rPr>
              <a:t>Make sure that all doors can lock and all windows can close.</a:t>
            </a:r>
          </a:p>
          <a:p>
            <a:r>
              <a:rPr lang="en-ZA" sz="2400" dirty="0">
                <a:latin typeface="Arial" panose="020B0604020202020204" pitchFamily="34" charset="0"/>
                <a:cs typeface="Arial" panose="020B0604020202020204" pitchFamily="34" charset="0"/>
              </a:rPr>
              <a:t>In hot climates it is important to have an air-conditioning system that works adequately, whether it is operated with cool air or warm air.</a:t>
            </a:r>
          </a:p>
          <a:p>
            <a:r>
              <a:rPr lang="en-ZA" sz="2400" dirty="0">
                <a:latin typeface="Arial" panose="020B0604020202020204" pitchFamily="34" charset="0"/>
                <a:cs typeface="Arial" panose="020B0604020202020204" pitchFamily="34" charset="0"/>
              </a:rPr>
              <a:t>I say warm air because in wet and humid conditions adjusting the temperature of the air emitted will ensure that your windows do not mist up especially when there are people inside the car with you.</a:t>
            </a:r>
          </a:p>
          <a:p>
            <a:r>
              <a:rPr lang="en-ZA" sz="2400" dirty="0">
                <a:latin typeface="Arial" panose="020B0604020202020204" pitchFamily="34" charset="0"/>
                <a:cs typeface="Arial" panose="020B0604020202020204" pitchFamily="34" charset="0"/>
              </a:rPr>
              <a:t>Make sure that your seat is secure and correctly adjusted for the best possible control over the vehicle.</a:t>
            </a:r>
          </a:p>
          <a:p>
            <a:r>
              <a:rPr lang="en-ZA" sz="2400" dirty="0">
                <a:latin typeface="Arial" panose="020B0604020202020204" pitchFamily="34" charset="0"/>
                <a:cs typeface="Arial" panose="020B0604020202020204" pitchFamily="34" charset="0"/>
              </a:rPr>
              <a:t>Adjust the head rest so that the rear of your head is at the same level as the middle of the head rest.</a:t>
            </a:r>
          </a:p>
          <a:p>
            <a:r>
              <a:rPr lang="en-ZA" sz="2400" dirty="0">
                <a:latin typeface="Arial" panose="020B0604020202020204" pitchFamily="34" charset="0"/>
                <a:cs typeface="Arial" panose="020B0604020202020204" pitchFamily="34" charset="0"/>
              </a:rPr>
              <a:t>Ensure that all seatbelts are functional and that you and your occupants are buckled up.</a:t>
            </a:r>
          </a:p>
          <a:p>
            <a:endParaRPr lang="en-ZA" sz="2400"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C166D1E5-F2F7-4415-9723-4AFFFCF27CDC}"/>
              </a:ext>
            </a:extLst>
          </p:cNvPr>
          <p:cNvSpPr txBox="1"/>
          <p:nvPr/>
        </p:nvSpPr>
        <p:spPr>
          <a:xfrm>
            <a:off x="242884" y="479832"/>
            <a:ext cx="6871349" cy="646331"/>
          </a:xfrm>
          <a:prstGeom prst="rect">
            <a:avLst/>
          </a:prstGeom>
          <a:noFill/>
        </p:spPr>
        <p:txBody>
          <a:bodyPr wrap="square" rtlCol="0">
            <a:spAutoFit/>
          </a:bodyPr>
          <a:lstStyle/>
          <a:p>
            <a:r>
              <a:rPr lang="en-ZA"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Interior</a:t>
            </a:r>
          </a:p>
        </p:txBody>
      </p:sp>
      <p:pic>
        <p:nvPicPr>
          <p:cNvPr id="5" name="Audio 4">
            <a:hlinkClick r:id="" action="ppaction://media"/>
            <a:extLst>
              <a:ext uri="{FF2B5EF4-FFF2-40B4-BE49-F238E27FC236}">
                <a16:creationId xmlns:a16="http://schemas.microsoft.com/office/drawing/2014/main" xmlns="" id="{8A7231FF-8672-4410-8F9D-58849912C7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3577379"/>
      </p:ext>
    </p:extLst>
  </p:cSld>
  <p:clrMapOvr>
    <a:masterClrMapping/>
  </p:clrMapOvr>
  <mc:AlternateContent xmlns:mc="http://schemas.openxmlformats.org/markup-compatibility/2006" xmlns:p14="http://schemas.microsoft.com/office/powerpoint/2010/main">
    <mc:Choice Requires="p14">
      <p:transition spd="slow" p14:dur="2000" advTm="92495"/>
    </mc:Choice>
    <mc:Fallback xmlns="">
      <p:transition spd="slow" advTm="92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0888A2F-8763-4CE2-A6D8-6B6A9FA71CE6}"/>
              </a:ext>
            </a:extLst>
          </p:cNvPr>
          <p:cNvSpPr>
            <a:spLocks noGrp="1"/>
          </p:cNvSpPr>
          <p:nvPr>
            <p:ph idx="1"/>
          </p:nvPr>
        </p:nvSpPr>
        <p:spPr>
          <a:xfrm>
            <a:off x="241160" y="2121106"/>
            <a:ext cx="9757927" cy="5692743"/>
          </a:xfrm>
        </p:spPr>
        <p:txBody>
          <a:bodyPr>
            <a:normAutofit/>
          </a:bodyPr>
          <a:lstStyle/>
          <a:p>
            <a:r>
              <a:rPr lang="en-ZA" sz="2400" dirty="0">
                <a:latin typeface="Arial" panose="020B0604020202020204" pitchFamily="34" charset="0"/>
                <a:cs typeface="Arial" panose="020B0604020202020204" pitchFamily="34" charset="0"/>
              </a:rPr>
              <a:t>After starting the engine allow for a warm-up period of approximately ten (10) to fifteen (15) seconds before moving off.</a:t>
            </a:r>
          </a:p>
          <a:p>
            <a:r>
              <a:rPr lang="en-ZA" sz="2400" dirty="0">
                <a:latin typeface="Arial" panose="020B0604020202020204" pitchFamily="34" charset="0"/>
                <a:cs typeface="Arial" panose="020B0604020202020204" pitchFamily="34" charset="0"/>
              </a:rPr>
              <a:t>This will allow for the lubricating fluid to circulate within the engine.</a:t>
            </a:r>
          </a:p>
          <a:p>
            <a:r>
              <a:rPr lang="en-ZA" sz="2400" dirty="0">
                <a:latin typeface="Arial" panose="020B0604020202020204" pitchFamily="34" charset="0"/>
                <a:cs typeface="Arial" panose="020B0604020202020204" pitchFamily="34" charset="0"/>
              </a:rPr>
              <a:t>During this period ensure that all dashboard warning lights have switched off.</a:t>
            </a:r>
          </a:p>
          <a:p>
            <a:r>
              <a:rPr lang="en-ZA" sz="2400" dirty="0">
                <a:latin typeface="Arial" panose="020B0604020202020204" pitchFamily="34" charset="0"/>
                <a:cs typeface="Arial" panose="020B0604020202020204" pitchFamily="34" charset="0"/>
              </a:rPr>
              <a:t>If there are warning lights that remain on you need to have this fault checked and rectified. </a:t>
            </a:r>
          </a:p>
          <a:p>
            <a:r>
              <a:rPr lang="en-ZA" sz="2400" dirty="0">
                <a:latin typeface="Arial" panose="020B0604020202020204" pitchFamily="34" charset="0"/>
                <a:cs typeface="Arial" panose="020B0604020202020204" pitchFamily="34" charset="0"/>
              </a:rPr>
              <a:t>Make sure there are no loose items within the drivers foot well that can hinder you in the safe operation of the car.</a:t>
            </a:r>
          </a:p>
          <a:p>
            <a:endParaRPr lang="en-ZA" sz="2400" dirty="0">
              <a:latin typeface="Arial" panose="020B0604020202020204" pitchFamily="34" charset="0"/>
              <a:cs typeface="Arial" panose="020B0604020202020204" pitchFamily="34" charset="0"/>
            </a:endParaRPr>
          </a:p>
        </p:txBody>
      </p:sp>
      <p:pic>
        <p:nvPicPr>
          <p:cNvPr id="14" name="Picture 13" descr="A picture containing car, sitting, table, laying&#10;&#10;Description automatically generated">
            <a:extLst>
              <a:ext uri="{FF2B5EF4-FFF2-40B4-BE49-F238E27FC236}">
                <a16:creationId xmlns:a16="http://schemas.microsoft.com/office/drawing/2014/main" xmlns="" id="{DC277BF1-AA87-4FA7-8A1B-FBE4727E85B1}"/>
              </a:ext>
            </a:extLst>
          </p:cNvPr>
          <p:cNvPicPr>
            <a:picLocks noChangeAspect="1"/>
          </p:cNvPicPr>
          <p:nvPr/>
        </p:nvPicPr>
        <p:blipFill rotWithShape="1">
          <a:blip r:embed="rId4"/>
          <a:srcRect t="24486"/>
          <a:stretch/>
        </p:blipFill>
        <p:spPr>
          <a:xfrm>
            <a:off x="9999087" y="2683433"/>
            <a:ext cx="1856518" cy="2491991"/>
          </a:xfrm>
          <a:prstGeom prst="rect">
            <a:avLst/>
          </a:prstGeom>
          <a:ln w="19050">
            <a:solidFill>
              <a:schemeClr val="tx1"/>
            </a:solidFill>
          </a:ln>
        </p:spPr>
      </p:pic>
      <p:pic>
        <p:nvPicPr>
          <p:cNvPr id="4" name="Audio 3">
            <a:hlinkClick r:id="" action="ppaction://media"/>
            <a:extLst>
              <a:ext uri="{FF2B5EF4-FFF2-40B4-BE49-F238E27FC236}">
                <a16:creationId xmlns:a16="http://schemas.microsoft.com/office/drawing/2014/main" xmlns="" id="{BA3E7632-05EB-45FC-93A7-273552BEF6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80158845"/>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F0CA11F-1868-424F-A7B2-165C58FDA4F2}"/>
              </a:ext>
            </a:extLst>
          </p:cNvPr>
          <p:cNvSpPr>
            <a:spLocks noGrp="1"/>
          </p:cNvSpPr>
          <p:nvPr>
            <p:ph idx="1"/>
          </p:nvPr>
        </p:nvSpPr>
        <p:spPr>
          <a:xfrm>
            <a:off x="116737" y="850959"/>
            <a:ext cx="10152766" cy="567773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Here are some common warning light which may or may not apply to your vehicle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2845FC40-DEB7-42C0-8AF2-EE58CCE34ADE}"/>
              </a:ext>
            </a:extLst>
          </p:cNvPr>
          <p:cNvPicPr>
            <a:picLocks noChangeAspect="1"/>
          </p:cNvPicPr>
          <p:nvPr/>
        </p:nvPicPr>
        <p:blipFill>
          <a:blip r:embed="rId4"/>
          <a:stretch>
            <a:fillRect/>
          </a:stretch>
        </p:blipFill>
        <p:spPr>
          <a:xfrm>
            <a:off x="4495661" y="2735722"/>
            <a:ext cx="3200677" cy="1908213"/>
          </a:xfrm>
          <a:prstGeom prst="rect">
            <a:avLst/>
          </a:prstGeom>
        </p:spPr>
      </p:pic>
      <p:pic>
        <p:nvPicPr>
          <p:cNvPr id="7" name="Picture 6">
            <a:extLst>
              <a:ext uri="{FF2B5EF4-FFF2-40B4-BE49-F238E27FC236}">
                <a16:creationId xmlns:a16="http://schemas.microsoft.com/office/drawing/2014/main" xmlns="" id="{3A534A14-9DB1-47B0-A606-4B26A8837608}"/>
              </a:ext>
            </a:extLst>
          </p:cNvPr>
          <p:cNvPicPr>
            <a:picLocks noChangeAspect="1"/>
          </p:cNvPicPr>
          <p:nvPr/>
        </p:nvPicPr>
        <p:blipFill>
          <a:blip r:embed="rId5"/>
          <a:stretch>
            <a:fillRect/>
          </a:stretch>
        </p:blipFill>
        <p:spPr>
          <a:xfrm>
            <a:off x="1284322" y="2083999"/>
            <a:ext cx="2182557" cy="499915"/>
          </a:xfrm>
          <a:prstGeom prst="rect">
            <a:avLst/>
          </a:prstGeom>
        </p:spPr>
      </p:pic>
      <p:pic>
        <p:nvPicPr>
          <p:cNvPr id="9" name="Picture 8">
            <a:extLst>
              <a:ext uri="{FF2B5EF4-FFF2-40B4-BE49-F238E27FC236}">
                <a16:creationId xmlns:a16="http://schemas.microsoft.com/office/drawing/2014/main" xmlns="" id="{59C8A7A4-B210-4149-8588-FF413173CD2D}"/>
              </a:ext>
            </a:extLst>
          </p:cNvPr>
          <p:cNvPicPr>
            <a:picLocks noChangeAspect="1"/>
          </p:cNvPicPr>
          <p:nvPr/>
        </p:nvPicPr>
        <p:blipFill>
          <a:blip r:embed="rId6"/>
          <a:stretch>
            <a:fillRect/>
          </a:stretch>
        </p:blipFill>
        <p:spPr>
          <a:xfrm>
            <a:off x="1247743" y="2724296"/>
            <a:ext cx="2255716" cy="774259"/>
          </a:xfrm>
          <a:prstGeom prst="rect">
            <a:avLst/>
          </a:prstGeom>
        </p:spPr>
      </p:pic>
      <p:pic>
        <p:nvPicPr>
          <p:cNvPr id="11" name="Picture 10">
            <a:extLst>
              <a:ext uri="{FF2B5EF4-FFF2-40B4-BE49-F238E27FC236}">
                <a16:creationId xmlns:a16="http://schemas.microsoft.com/office/drawing/2014/main" xmlns="" id="{1FCBFEE1-656C-42A2-B5F9-D42E64A902EF}"/>
              </a:ext>
            </a:extLst>
          </p:cNvPr>
          <p:cNvPicPr>
            <a:picLocks noChangeAspect="1"/>
          </p:cNvPicPr>
          <p:nvPr/>
        </p:nvPicPr>
        <p:blipFill>
          <a:blip r:embed="rId7"/>
          <a:stretch>
            <a:fillRect/>
          </a:stretch>
        </p:blipFill>
        <p:spPr>
          <a:xfrm>
            <a:off x="1284322" y="3689829"/>
            <a:ext cx="1420491" cy="499915"/>
          </a:xfrm>
          <a:prstGeom prst="rect">
            <a:avLst/>
          </a:prstGeom>
        </p:spPr>
      </p:pic>
      <p:sp>
        <p:nvSpPr>
          <p:cNvPr id="12" name="TextBox 11">
            <a:extLst>
              <a:ext uri="{FF2B5EF4-FFF2-40B4-BE49-F238E27FC236}">
                <a16:creationId xmlns:a16="http://schemas.microsoft.com/office/drawing/2014/main" xmlns="" id="{61BEA0FF-B510-4271-9755-36074E772B8C}"/>
              </a:ext>
            </a:extLst>
          </p:cNvPr>
          <p:cNvSpPr txBox="1"/>
          <p:nvPr/>
        </p:nvSpPr>
        <p:spPr>
          <a:xfrm>
            <a:off x="4380613" y="1522817"/>
            <a:ext cx="2310620" cy="646331"/>
          </a:xfrm>
          <a:prstGeom prst="rect">
            <a:avLst/>
          </a:prstGeom>
          <a:noFill/>
        </p:spPr>
        <p:txBody>
          <a:bodyPr wrap="square" rtlCol="0">
            <a:spAutoFit/>
          </a:bodyPr>
          <a:lstStyle/>
          <a:p>
            <a:r>
              <a:rPr lang="en-ZA" dirty="0"/>
              <a:t>ESP electronic stability program fault</a:t>
            </a:r>
          </a:p>
        </p:txBody>
      </p:sp>
      <p:sp>
        <p:nvSpPr>
          <p:cNvPr id="13" name="TextBox 12">
            <a:extLst>
              <a:ext uri="{FF2B5EF4-FFF2-40B4-BE49-F238E27FC236}">
                <a16:creationId xmlns:a16="http://schemas.microsoft.com/office/drawing/2014/main" xmlns="" id="{EF3C3B2E-C155-4FBE-BE6F-D179FE1A6E42}"/>
              </a:ext>
            </a:extLst>
          </p:cNvPr>
          <p:cNvSpPr txBox="1"/>
          <p:nvPr/>
        </p:nvSpPr>
        <p:spPr>
          <a:xfrm>
            <a:off x="7230315" y="1576600"/>
            <a:ext cx="1892595" cy="369332"/>
          </a:xfrm>
          <a:prstGeom prst="rect">
            <a:avLst/>
          </a:prstGeom>
          <a:noFill/>
        </p:spPr>
        <p:txBody>
          <a:bodyPr wrap="square" rtlCol="0">
            <a:spAutoFit/>
          </a:bodyPr>
          <a:lstStyle/>
          <a:p>
            <a:r>
              <a:rPr lang="en-ZA" dirty="0"/>
              <a:t>Brake system fault</a:t>
            </a:r>
          </a:p>
        </p:txBody>
      </p:sp>
      <p:cxnSp>
        <p:nvCxnSpPr>
          <p:cNvPr id="15" name="Straight Arrow Connector 14">
            <a:extLst>
              <a:ext uri="{FF2B5EF4-FFF2-40B4-BE49-F238E27FC236}">
                <a16:creationId xmlns:a16="http://schemas.microsoft.com/office/drawing/2014/main" xmlns="" id="{6803CBD2-D957-4D1E-9DE6-595AFC3F165A}"/>
              </a:ext>
            </a:extLst>
          </p:cNvPr>
          <p:cNvCxnSpPr/>
          <p:nvPr/>
        </p:nvCxnSpPr>
        <p:spPr>
          <a:xfrm>
            <a:off x="3466879" y="2488019"/>
            <a:ext cx="1509158" cy="627321"/>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F995C8D4-0E31-4BAB-AA79-DA460DBDCE2E}"/>
              </a:ext>
            </a:extLst>
          </p:cNvPr>
          <p:cNvCxnSpPr/>
          <p:nvPr/>
        </p:nvCxnSpPr>
        <p:spPr>
          <a:xfrm>
            <a:off x="5516545" y="2169148"/>
            <a:ext cx="261257" cy="845357"/>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AC009CF9-DE9D-4E23-B6BF-34F0DBB310B7}"/>
              </a:ext>
            </a:extLst>
          </p:cNvPr>
          <p:cNvCxnSpPr/>
          <p:nvPr/>
        </p:nvCxnSpPr>
        <p:spPr>
          <a:xfrm flipH="1">
            <a:off x="6581670" y="1945932"/>
            <a:ext cx="1477108" cy="1068573"/>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87CDA28B-8D4D-4612-AAF1-40F87BED27AE}"/>
              </a:ext>
            </a:extLst>
          </p:cNvPr>
          <p:cNvCxnSpPr/>
          <p:nvPr/>
        </p:nvCxnSpPr>
        <p:spPr>
          <a:xfrm>
            <a:off x="3084844" y="3115340"/>
            <a:ext cx="1876842" cy="574489"/>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77ED28F9-E257-4C6C-BD81-B09D5BA4E949}"/>
              </a:ext>
            </a:extLst>
          </p:cNvPr>
          <p:cNvCxnSpPr>
            <a:stCxn id="11" idx="3"/>
          </p:cNvCxnSpPr>
          <p:nvPr/>
        </p:nvCxnSpPr>
        <p:spPr>
          <a:xfrm>
            <a:off x="2704813" y="3939787"/>
            <a:ext cx="2271224" cy="345337"/>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6C76EA75-4033-4C5B-A30A-6E151C4B783D}"/>
              </a:ext>
            </a:extLst>
          </p:cNvPr>
          <p:cNvSpPr txBox="1"/>
          <p:nvPr/>
        </p:nvSpPr>
        <p:spPr>
          <a:xfrm>
            <a:off x="8325601" y="3228163"/>
            <a:ext cx="2763297" cy="923330"/>
          </a:xfrm>
          <a:prstGeom prst="rect">
            <a:avLst/>
          </a:prstGeom>
          <a:noFill/>
        </p:spPr>
        <p:txBody>
          <a:bodyPr wrap="square" rtlCol="0">
            <a:spAutoFit/>
          </a:bodyPr>
          <a:lstStyle/>
          <a:p>
            <a:r>
              <a:rPr lang="en-ZA" dirty="0"/>
              <a:t>Supplementary restraining device (air bag) system fault </a:t>
            </a:r>
          </a:p>
        </p:txBody>
      </p:sp>
      <p:sp>
        <p:nvSpPr>
          <p:cNvPr id="30" name="TextBox 29">
            <a:extLst>
              <a:ext uri="{FF2B5EF4-FFF2-40B4-BE49-F238E27FC236}">
                <a16:creationId xmlns:a16="http://schemas.microsoft.com/office/drawing/2014/main" xmlns="" id="{2CE791B6-2570-40B2-9BCB-27F3C762B8D6}"/>
              </a:ext>
            </a:extLst>
          </p:cNvPr>
          <p:cNvSpPr txBox="1"/>
          <p:nvPr/>
        </p:nvSpPr>
        <p:spPr>
          <a:xfrm>
            <a:off x="3235570" y="5004079"/>
            <a:ext cx="1145044" cy="369332"/>
          </a:xfrm>
          <a:prstGeom prst="rect">
            <a:avLst/>
          </a:prstGeom>
          <a:noFill/>
        </p:spPr>
        <p:txBody>
          <a:bodyPr wrap="square" rtlCol="0">
            <a:spAutoFit/>
          </a:bodyPr>
          <a:lstStyle/>
          <a:p>
            <a:r>
              <a:rPr lang="en-ZA" dirty="0"/>
              <a:t>ABS fault</a:t>
            </a:r>
          </a:p>
        </p:txBody>
      </p:sp>
      <p:sp>
        <p:nvSpPr>
          <p:cNvPr id="31" name="TextBox 30">
            <a:extLst>
              <a:ext uri="{FF2B5EF4-FFF2-40B4-BE49-F238E27FC236}">
                <a16:creationId xmlns:a16="http://schemas.microsoft.com/office/drawing/2014/main" xmlns="" id="{3F414DD9-5A1F-40CD-B5FE-29F7F1192E57}"/>
              </a:ext>
            </a:extLst>
          </p:cNvPr>
          <p:cNvSpPr txBox="1"/>
          <p:nvPr/>
        </p:nvSpPr>
        <p:spPr>
          <a:xfrm>
            <a:off x="5265804" y="5433725"/>
            <a:ext cx="2763297" cy="369332"/>
          </a:xfrm>
          <a:prstGeom prst="rect">
            <a:avLst/>
          </a:prstGeom>
          <a:noFill/>
        </p:spPr>
        <p:txBody>
          <a:bodyPr wrap="square" rtlCol="0">
            <a:spAutoFit/>
          </a:bodyPr>
          <a:lstStyle/>
          <a:p>
            <a:r>
              <a:rPr lang="en-ZA" dirty="0"/>
              <a:t>Engine cooling system fault</a:t>
            </a:r>
          </a:p>
        </p:txBody>
      </p:sp>
      <p:cxnSp>
        <p:nvCxnSpPr>
          <p:cNvPr id="33" name="Straight Arrow Connector 32">
            <a:extLst>
              <a:ext uri="{FF2B5EF4-FFF2-40B4-BE49-F238E27FC236}">
                <a16:creationId xmlns:a16="http://schemas.microsoft.com/office/drawing/2014/main" xmlns="" id="{6C3874E0-C7A4-410C-BCF3-4766B04BE21E}"/>
              </a:ext>
            </a:extLst>
          </p:cNvPr>
          <p:cNvCxnSpPr/>
          <p:nvPr/>
        </p:nvCxnSpPr>
        <p:spPr>
          <a:xfrm flipV="1">
            <a:off x="4221458" y="4285124"/>
            <a:ext cx="1556344" cy="903621"/>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53F92BD8-1F97-413F-A935-CBC08702D2A2}"/>
              </a:ext>
            </a:extLst>
          </p:cNvPr>
          <p:cNvCxnSpPr>
            <a:stCxn id="31" idx="0"/>
          </p:cNvCxnSpPr>
          <p:nvPr/>
        </p:nvCxnSpPr>
        <p:spPr>
          <a:xfrm flipH="1" flipV="1">
            <a:off x="6581670" y="4317104"/>
            <a:ext cx="65783" cy="1116621"/>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AAB64E9-16C6-4EEC-ACF8-1C96FBE740B2}"/>
              </a:ext>
            </a:extLst>
          </p:cNvPr>
          <p:cNvSpPr txBox="1"/>
          <p:nvPr/>
        </p:nvSpPr>
        <p:spPr>
          <a:xfrm>
            <a:off x="8531051" y="4541855"/>
            <a:ext cx="2310844" cy="369332"/>
          </a:xfrm>
          <a:prstGeom prst="rect">
            <a:avLst/>
          </a:prstGeom>
          <a:noFill/>
        </p:spPr>
        <p:txBody>
          <a:bodyPr wrap="square" rtlCol="0">
            <a:spAutoFit/>
          </a:bodyPr>
          <a:lstStyle/>
          <a:p>
            <a:r>
              <a:rPr lang="en-ZA" dirty="0"/>
              <a:t>Tyre pressure warning </a:t>
            </a:r>
          </a:p>
        </p:txBody>
      </p:sp>
      <p:cxnSp>
        <p:nvCxnSpPr>
          <p:cNvPr id="38" name="Straight Arrow Connector 37">
            <a:extLst>
              <a:ext uri="{FF2B5EF4-FFF2-40B4-BE49-F238E27FC236}">
                <a16:creationId xmlns:a16="http://schemas.microsoft.com/office/drawing/2014/main" xmlns="" id="{3D679505-035B-41C8-A1E2-2FAD67A7F0F4}"/>
              </a:ext>
            </a:extLst>
          </p:cNvPr>
          <p:cNvCxnSpPr>
            <a:stCxn id="36" idx="1"/>
          </p:cNvCxnSpPr>
          <p:nvPr/>
        </p:nvCxnSpPr>
        <p:spPr>
          <a:xfrm flipH="1" flipV="1">
            <a:off x="7294447" y="4317104"/>
            <a:ext cx="1236604" cy="409417"/>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xmlns="" id="{22964169-AB58-4936-997B-6B92A73E85E8}"/>
              </a:ext>
            </a:extLst>
          </p:cNvPr>
          <p:cNvCxnSpPr>
            <a:stCxn id="28" idx="1"/>
          </p:cNvCxnSpPr>
          <p:nvPr/>
        </p:nvCxnSpPr>
        <p:spPr>
          <a:xfrm flipH="1">
            <a:off x="7294447" y="3689828"/>
            <a:ext cx="1031154" cy="113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xmlns="" id="{068F1260-080A-42C3-9153-38A14F15FD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90252189"/>
      </p:ext>
    </p:extLst>
  </p:cSld>
  <p:clrMapOvr>
    <a:masterClrMapping/>
  </p:clrMapOvr>
  <mc:AlternateContent xmlns:mc="http://schemas.openxmlformats.org/markup-compatibility/2006" xmlns:p14="http://schemas.microsoft.com/office/powerpoint/2010/main">
    <mc:Choice Requires="p14">
      <p:transition spd="slow" p14:dur="2000" advTm="16755"/>
    </mc:Choice>
    <mc:Fallback xmlns="">
      <p:transition spd="slow" advTm="16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A69E690-7F96-41B2-97A1-964F4F39C130}"/>
              </a:ext>
            </a:extLst>
          </p:cNvPr>
          <p:cNvSpPr>
            <a:spLocks noGrp="1"/>
          </p:cNvSpPr>
          <p:nvPr>
            <p:ph idx="1"/>
          </p:nvPr>
        </p:nvSpPr>
        <p:spPr>
          <a:xfrm>
            <a:off x="246732" y="2198914"/>
            <a:ext cx="9419108" cy="4659086"/>
          </a:xfrm>
        </p:spPr>
        <p:txBody>
          <a:bodyPr>
            <a:normAutofit/>
          </a:bodyPr>
          <a:lstStyle/>
          <a:p>
            <a:r>
              <a:rPr lang="en-ZA" sz="2400" dirty="0"/>
              <a:t>When listening for strange and unusual sound whilst driving, close all windows, turn off the radio and air vents so there is silence within the car.</a:t>
            </a:r>
          </a:p>
          <a:p>
            <a:endParaRPr lang="en-ZA" sz="2400" dirty="0"/>
          </a:p>
          <a:p>
            <a:r>
              <a:rPr lang="en-ZA" sz="2400" dirty="0"/>
              <a:t>This will enable you to identify a sound and also it’s location so that you can explain your concerns to a certified professional to whom you take the car to for repairs.</a:t>
            </a:r>
          </a:p>
        </p:txBody>
      </p:sp>
      <p:pic>
        <p:nvPicPr>
          <p:cNvPr id="4" name="Audio 3">
            <a:hlinkClick r:id="" action="ppaction://media"/>
            <a:extLst>
              <a:ext uri="{FF2B5EF4-FFF2-40B4-BE49-F238E27FC236}">
                <a16:creationId xmlns:a16="http://schemas.microsoft.com/office/drawing/2014/main" xmlns="" id="{37CF0AC8-07DC-4E9A-A4BF-B72C71AB61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51459071"/>
      </p:ext>
    </p:extLst>
  </p:cSld>
  <p:clrMapOvr>
    <a:masterClrMapping/>
  </p:clrMapOvr>
  <mc:AlternateContent xmlns:mc="http://schemas.openxmlformats.org/markup-compatibility/2006" xmlns:p14="http://schemas.microsoft.com/office/powerpoint/2010/main">
    <mc:Choice Requires="p14">
      <p:transition spd="slow" p14:dur="2000" advTm="32796"/>
    </mc:Choice>
    <mc:Fallback xmlns="">
      <p:transition spd="slow" advTm="32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75B023B-502C-4305-A114-83B7D4400BF3}"/>
              </a:ext>
            </a:extLst>
          </p:cNvPr>
          <p:cNvSpPr>
            <a:spLocks noGrp="1"/>
          </p:cNvSpPr>
          <p:nvPr>
            <p:ph idx="1"/>
          </p:nvPr>
        </p:nvSpPr>
        <p:spPr>
          <a:xfrm>
            <a:off x="242882" y="934065"/>
            <a:ext cx="9710743" cy="5145607"/>
          </a:xfrm>
        </p:spPr>
        <p:txBody>
          <a:bodyPr>
            <a:noAutofit/>
          </a:bodyPr>
          <a:lstStyle/>
          <a:p>
            <a:r>
              <a:rPr lang="en-ZA" sz="2400" dirty="0">
                <a:latin typeface="Arial" panose="020B0604020202020204" pitchFamily="34" charset="0"/>
                <a:cs typeface="Arial" panose="020B0604020202020204" pitchFamily="34" charset="0"/>
              </a:rPr>
              <a:t>These are extremely important components on your car and often overlooked.</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Your car is held off the road surface by air.</a:t>
            </a:r>
          </a:p>
          <a:p>
            <a:r>
              <a:rPr lang="en-ZA" sz="2400" dirty="0">
                <a:latin typeface="Arial" panose="020B0604020202020204" pitchFamily="34" charset="0"/>
                <a:cs typeface="Arial" panose="020B0604020202020204" pitchFamily="34" charset="0"/>
              </a:rPr>
              <a:t>The tyre is a mere vessel which accommodates this air.</a:t>
            </a:r>
          </a:p>
          <a:p>
            <a:r>
              <a:rPr lang="en-ZA" sz="2400" dirty="0">
                <a:latin typeface="Arial" panose="020B0604020202020204" pitchFamily="34" charset="0"/>
                <a:cs typeface="Arial" panose="020B0604020202020204" pitchFamily="34" charset="0"/>
              </a:rPr>
              <a:t>The less air (underinflation) within the tyre will result in your vehicle being unstable on the road which is dangerous.</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Underinflation is the most common cause of tyre structure failure.</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The correct air pressure within your tyre will result in a stable and responsive car which in turn expands the life of the tyre.</a:t>
            </a:r>
          </a:p>
        </p:txBody>
      </p:sp>
      <p:sp>
        <p:nvSpPr>
          <p:cNvPr id="4" name="TextBox 3">
            <a:extLst>
              <a:ext uri="{FF2B5EF4-FFF2-40B4-BE49-F238E27FC236}">
                <a16:creationId xmlns:a16="http://schemas.microsoft.com/office/drawing/2014/main" xmlns="" id="{25153375-BDF6-4E71-973F-05DF87C0973E}"/>
              </a:ext>
            </a:extLst>
          </p:cNvPr>
          <p:cNvSpPr txBox="1"/>
          <p:nvPr/>
        </p:nvSpPr>
        <p:spPr>
          <a:xfrm>
            <a:off x="242882" y="141073"/>
            <a:ext cx="6672105" cy="646331"/>
          </a:xfrm>
          <a:prstGeom prst="rect">
            <a:avLst/>
          </a:prstGeom>
          <a:noFill/>
        </p:spPr>
        <p:txBody>
          <a:bodyPr wrap="square" rtlCol="0">
            <a:spAutoFit/>
          </a:bodyPr>
          <a:lstStyle/>
          <a:p>
            <a:r>
              <a:rPr lang="en-ZA"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Tyres</a:t>
            </a:r>
          </a:p>
        </p:txBody>
      </p:sp>
      <p:pic>
        <p:nvPicPr>
          <p:cNvPr id="5" name="Audio 4">
            <a:hlinkClick r:id="" action="ppaction://media"/>
            <a:extLst>
              <a:ext uri="{FF2B5EF4-FFF2-40B4-BE49-F238E27FC236}">
                <a16:creationId xmlns:a16="http://schemas.microsoft.com/office/drawing/2014/main" xmlns="" id="{420D58B5-0F58-4507-B794-CF0E22A7B1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79449391"/>
      </p:ext>
    </p:extLst>
  </p:cSld>
  <p:clrMapOvr>
    <a:masterClrMapping/>
  </p:clrMapOvr>
  <mc:AlternateContent xmlns:mc="http://schemas.openxmlformats.org/markup-compatibility/2006" xmlns:p14="http://schemas.microsoft.com/office/powerpoint/2010/main">
    <mc:Choice Requires="p14">
      <p:transition spd="slow" p14:dur="2000" advTm="48748"/>
    </mc:Choice>
    <mc:Fallback xmlns="">
      <p:transition spd="slow" advTm="48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D2B069C-0F73-433B-8515-2DE3967F1FE4}"/>
              </a:ext>
            </a:extLst>
          </p:cNvPr>
          <p:cNvSpPr>
            <a:spLocks noGrp="1"/>
          </p:cNvSpPr>
          <p:nvPr>
            <p:ph idx="1"/>
          </p:nvPr>
        </p:nvSpPr>
        <p:spPr>
          <a:xfrm>
            <a:off x="166683" y="1896626"/>
            <a:ext cx="10478707" cy="5456675"/>
          </a:xfrm>
        </p:spPr>
        <p:txBody>
          <a:bodyPr>
            <a:normAutofit/>
          </a:bodyPr>
          <a:lstStyle/>
          <a:p>
            <a:r>
              <a:rPr lang="en-ZA" sz="2400" dirty="0">
                <a:latin typeface="Arial" panose="020B0604020202020204" pitchFamily="34" charset="0"/>
                <a:cs typeface="Arial" panose="020B0604020202020204" pitchFamily="34" charset="0"/>
              </a:rPr>
              <a:t>Tyres are extremely important because they grip the road surface </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to provide traction when braking, </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traction when steering or cornering, and </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traction when accelerating.</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Tyres also provide comfort by absorbing the bumps associated with uneven road surfaces.</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Tyres are an expendable item and unfortunately need to be replaced when the need arises.</a:t>
            </a:r>
          </a:p>
        </p:txBody>
      </p:sp>
      <p:pic>
        <p:nvPicPr>
          <p:cNvPr id="4" name="Audio 3">
            <a:hlinkClick r:id="" action="ppaction://media"/>
            <a:extLst>
              <a:ext uri="{FF2B5EF4-FFF2-40B4-BE49-F238E27FC236}">
                <a16:creationId xmlns:a16="http://schemas.microsoft.com/office/drawing/2014/main" xmlns="" id="{6CB1E77F-ED19-4AC3-9B67-7D8966EFC9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12273655"/>
      </p:ext>
    </p:extLst>
  </p:cSld>
  <p:clrMapOvr>
    <a:masterClrMapping/>
  </p:clrMapOvr>
  <mc:AlternateContent xmlns:mc="http://schemas.openxmlformats.org/markup-compatibility/2006" xmlns:p14="http://schemas.microsoft.com/office/powerpoint/2010/main">
    <mc:Choice Requires="p14">
      <p:transition spd="slow" p14:dur="2000" advTm="24953"/>
    </mc:Choice>
    <mc:Fallback xmlns="">
      <p:transition spd="slow" advTm="2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p:cNvSpPr>
            <a:spLocks noGrp="1"/>
          </p:cNvSpPr>
          <p:nvPr>
            <p:ph type="title"/>
          </p:nvPr>
        </p:nvSpPr>
        <p:spPr>
          <a:xfrm>
            <a:off x="235210" y="1471823"/>
            <a:ext cx="3475107" cy="467305"/>
          </a:xfrm>
        </p:spPr>
        <p:txBody>
          <a:bodyPr>
            <a:noAutofit/>
          </a:bodyPr>
          <a:lstStyle/>
          <a:p>
            <a:r>
              <a:rPr lang="en-ZA" sz="3600" b="1" dirty="0">
                <a:solidFill>
                  <a:schemeClr val="accent1"/>
                </a:solidFill>
                <a:effectLst>
                  <a:outerShdw blurRad="38100" dist="38100" dir="2700000" algn="tl">
                    <a:srgbClr val="000000">
                      <a:alpha val="43137"/>
                    </a:srgbClr>
                  </a:outerShdw>
                  <a:reflection blurRad="25400" stA="27000" endPos="64000" dir="5400000" sy="-100000" algn="bl" rotWithShape="0"/>
                </a:effectLst>
              </a:rPr>
              <a:t>Purpose </a:t>
            </a:r>
            <a:endParaRPr lang="en-US" sz="3600" b="1" dirty="0">
              <a:solidFill>
                <a:schemeClr val="accent1"/>
              </a:solidFill>
              <a:effectLst>
                <a:outerShdw blurRad="38100" dist="38100" dir="2700000" algn="tl">
                  <a:srgbClr val="000000">
                    <a:alpha val="43137"/>
                  </a:srgbClr>
                </a:outerShdw>
                <a:reflection blurRad="25400" stA="27000" endPos="64000" dir="5400000" sy="-100000" algn="bl" rotWithShape="0"/>
              </a:effectLst>
              <a:latin typeface="Bahnschrift" panose="020B0502040204020203" pitchFamily="34" charset="0"/>
            </a:endParaRPr>
          </a:p>
        </p:txBody>
      </p:sp>
      <p:sp>
        <p:nvSpPr>
          <p:cNvPr id="9" name="TextBox 8">
            <a:extLst>
              <a:ext uri="{FF2B5EF4-FFF2-40B4-BE49-F238E27FC236}">
                <a16:creationId xmlns:a16="http://schemas.microsoft.com/office/drawing/2014/main" xmlns="" id="{6FDC9ED1-3108-4697-B9C6-16A62682A6E4}"/>
              </a:ext>
            </a:extLst>
          </p:cNvPr>
          <p:cNvSpPr txBox="1"/>
          <p:nvPr/>
        </p:nvSpPr>
        <p:spPr>
          <a:xfrm>
            <a:off x="235210" y="2474893"/>
            <a:ext cx="9439732" cy="1384995"/>
          </a:xfrm>
          <a:prstGeom prst="rect">
            <a:avLst/>
          </a:prstGeom>
          <a:noFill/>
        </p:spPr>
        <p:txBody>
          <a:bodyPr wrap="square">
            <a:spAutoFit/>
          </a:bodyPr>
          <a:lstStyle/>
          <a:p>
            <a:pPr>
              <a:tabLst>
                <a:tab pos="1527175" algn="l"/>
              </a:tabLst>
            </a:pPr>
            <a:r>
              <a:rPr lang="en-GB" sz="2800" dirty="0">
                <a:latin typeface="Arial" panose="020B0604020202020204" pitchFamily="34" charset="0"/>
                <a:cs typeface="Times New Roman" panose="02020603050405020304" pitchFamily="18" charset="0"/>
              </a:rPr>
              <a:t>The purpose of this presentation is to enlighten drivers and owners on the roadworthy status of the car they are driving and own.</a:t>
            </a:r>
            <a:endParaRPr lang="en-ZA" sz="2800" dirty="0"/>
          </a:p>
        </p:txBody>
      </p:sp>
      <p:pic>
        <p:nvPicPr>
          <p:cNvPr id="4" name="Audio 3">
            <a:hlinkClick r:id="" action="ppaction://media"/>
            <a:extLst>
              <a:ext uri="{FF2B5EF4-FFF2-40B4-BE49-F238E27FC236}">
                <a16:creationId xmlns:a16="http://schemas.microsoft.com/office/drawing/2014/main" xmlns="" id="{BEFEBDD6-32DE-437B-AE65-BF22113ECA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514864052"/>
      </p:ext>
    </p:extLst>
  </p:cSld>
  <p:clrMapOvr>
    <a:masterClrMapping/>
  </p:clrMapOvr>
  <mc:AlternateContent xmlns:mc="http://schemas.openxmlformats.org/markup-compatibility/2006" xmlns:p14="http://schemas.microsoft.com/office/powerpoint/2010/main">
    <mc:Choice Requires="p14">
      <p:transition spd="slow" p14:dur="2000" advTm="8740"/>
    </mc:Choice>
    <mc:Fallback xmlns="">
      <p:transition spd="slow" advTm="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C8A3152-1BB7-44C5-862F-0FB5B36893F9}"/>
              </a:ext>
            </a:extLst>
          </p:cNvPr>
          <p:cNvSpPr>
            <a:spLocks noGrp="1"/>
          </p:cNvSpPr>
          <p:nvPr>
            <p:ph idx="1"/>
          </p:nvPr>
        </p:nvSpPr>
        <p:spPr>
          <a:xfrm>
            <a:off x="176209" y="690823"/>
            <a:ext cx="7610939" cy="5748077"/>
          </a:xfrm>
        </p:spPr>
        <p:txBody>
          <a:bodyPr>
            <a:normAutofit/>
          </a:bodyPr>
          <a:lstStyle/>
          <a:p>
            <a:r>
              <a:rPr lang="en-ZA" sz="2400" dirty="0">
                <a:latin typeface="Arial" panose="020B0604020202020204" pitchFamily="34" charset="0"/>
                <a:cs typeface="Arial" panose="020B0604020202020204" pitchFamily="34" charset="0"/>
              </a:rPr>
              <a:t>When driving the car with a tyre that is underinflated it will feel wobbly and lethargic on the road.</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You will also find that if this underinflated tyre is fitted to the front wheels, the steering will be harder to turn.</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You will also find that the vehicle will tend to drift and pull to the side of the underinflated tyre. </a:t>
            </a:r>
          </a:p>
          <a:p>
            <a:endParaRPr lang="en-ZA" sz="2400" dirty="0">
              <a:latin typeface="Arial" panose="020B0604020202020204" pitchFamily="34" charset="0"/>
              <a:cs typeface="Arial" panose="020B0604020202020204" pitchFamily="34" charset="0"/>
            </a:endParaRPr>
          </a:p>
        </p:txBody>
      </p:sp>
      <p:pic>
        <p:nvPicPr>
          <p:cNvPr id="5" name="Picture 4" descr="A close up of a car&#10;&#10;Description automatically generated">
            <a:extLst>
              <a:ext uri="{FF2B5EF4-FFF2-40B4-BE49-F238E27FC236}">
                <a16:creationId xmlns:a16="http://schemas.microsoft.com/office/drawing/2014/main" xmlns="" id="{142A7C8C-86CA-4ACE-BD9D-CE6BD667C7CE}"/>
              </a:ext>
            </a:extLst>
          </p:cNvPr>
          <p:cNvPicPr>
            <a:picLocks noChangeAspect="1"/>
          </p:cNvPicPr>
          <p:nvPr/>
        </p:nvPicPr>
        <p:blipFill>
          <a:blip r:embed="rId4"/>
          <a:stretch>
            <a:fillRect/>
          </a:stretch>
        </p:blipFill>
        <p:spPr>
          <a:xfrm>
            <a:off x="7710856" y="3154927"/>
            <a:ext cx="4481144" cy="3012250"/>
          </a:xfrm>
          <a:prstGeom prst="rect">
            <a:avLst/>
          </a:prstGeom>
          <a:ln w="19050">
            <a:solidFill>
              <a:schemeClr val="tx1"/>
            </a:solidFill>
          </a:ln>
        </p:spPr>
      </p:pic>
      <p:pic>
        <p:nvPicPr>
          <p:cNvPr id="4" name="Audio 3">
            <a:hlinkClick r:id="" action="ppaction://media"/>
            <a:extLst>
              <a:ext uri="{FF2B5EF4-FFF2-40B4-BE49-F238E27FC236}">
                <a16:creationId xmlns:a16="http://schemas.microsoft.com/office/drawing/2014/main" xmlns="" id="{BDA99B3D-5B2B-4E02-A446-7B09507196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77863626"/>
      </p:ext>
    </p:extLst>
  </p:cSld>
  <p:clrMapOvr>
    <a:masterClrMapping/>
  </p:clrMapOvr>
  <mc:AlternateContent xmlns:mc="http://schemas.openxmlformats.org/markup-compatibility/2006" xmlns:p14="http://schemas.microsoft.com/office/powerpoint/2010/main">
    <mc:Choice Requires="p14">
      <p:transition spd="slow" p14:dur="2000" advTm="26086"/>
    </mc:Choice>
    <mc:Fallback xmlns="">
      <p:transition spd="slow" advTm="26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887FB67-91C3-4282-A41D-87962C12DBDE}"/>
              </a:ext>
            </a:extLst>
          </p:cNvPr>
          <p:cNvSpPr>
            <a:spLocks noGrp="1"/>
          </p:cNvSpPr>
          <p:nvPr>
            <p:ph idx="1"/>
          </p:nvPr>
        </p:nvSpPr>
        <p:spPr>
          <a:xfrm>
            <a:off x="90483" y="265341"/>
            <a:ext cx="9643451" cy="5949044"/>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Whenever you fill petrol ask the petrol attendant to check the pressure in the tyres, it’s for free and does not cost anything.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He will ask you how much pressure you would like and if you had read you owners manual you would know.</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However if you look inside the petrol flap or on the pillar of the car when you open the door you will find 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2400" dirty="0">
                <a:solidFill>
                  <a:prstClr val="black">
                    <a:lumMod val="85000"/>
                    <a:lumOff val="15000"/>
                  </a:prstClr>
                </a:solidFill>
                <a:latin typeface="Arial" panose="020B0604020202020204" pitchFamily="34" charset="0"/>
                <a:cs typeface="Arial" panose="020B0604020202020204" pitchFamily="34" charset="0"/>
              </a:rPr>
              <a:t>Get out of the car and look at the tyre that has been freshly inflated and get used to what it looks like. This will help you to identify an underinflated tyre.</a:t>
            </a:r>
            <a:endPar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5" name="Picture 4" descr="A picture containing sitting, food, table, plate&#10;&#10;Description automatically generated">
            <a:extLst>
              <a:ext uri="{FF2B5EF4-FFF2-40B4-BE49-F238E27FC236}">
                <a16:creationId xmlns:a16="http://schemas.microsoft.com/office/drawing/2014/main" xmlns="" id="{39E5768B-E14A-4452-8660-4DE8B6B4B002}"/>
              </a:ext>
            </a:extLst>
          </p:cNvPr>
          <p:cNvPicPr>
            <a:picLocks noChangeAspect="1"/>
          </p:cNvPicPr>
          <p:nvPr/>
        </p:nvPicPr>
        <p:blipFill>
          <a:blip r:embed="rId4"/>
          <a:stretch>
            <a:fillRect/>
          </a:stretch>
        </p:blipFill>
        <p:spPr>
          <a:xfrm>
            <a:off x="4151842" y="3960233"/>
            <a:ext cx="2968429" cy="2254151"/>
          </a:xfrm>
          <a:prstGeom prst="rect">
            <a:avLst/>
          </a:prstGeom>
          <a:ln w="19050">
            <a:solidFill>
              <a:schemeClr val="tx1"/>
            </a:solidFill>
          </a:ln>
        </p:spPr>
      </p:pic>
      <p:pic>
        <p:nvPicPr>
          <p:cNvPr id="7" name="Picture 6" descr="A picture containing bag, different, bunch, sitting&#10;&#10;Description automatically generated">
            <a:extLst>
              <a:ext uri="{FF2B5EF4-FFF2-40B4-BE49-F238E27FC236}">
                <a16:creationId xmlns:a16="http://schemas.microsoft.com/office/drawing/2014/main" xmlns="" id="{29714C8C-4DD6-4465-BFB3-038A2FED4C87}"/>
              </a:ext>
            </a:extLst>
          </p:cNvPr>
          <p:cNvPicPr>
            <a:picLocks noChangeAspect="1"/>
          </p:cNvPicPr>
          <p:nvPr/>
        </p:nvPicPr>
        <p:blipFill rotWithShape="1">
          <a:blip r:embed="rId5"/>
          <a:srcRect t="21830"/>
          <a:stretch/>
        </p:blipFill>
        <p:spPr>
          <a:xfrm>
            <a:off x="876301" y="3960234"/>
            <a:ext cx="2778252" cy="2254151"/>
          </a:xfrm>
          <a:prstGeom prst="rect">
            <a:avLst/>
          </a:prstGeom>
          <a:ln w="19050">
            <a:solidFill>
              <a:schemeClr val="tx1"/>
            </a:solidFill>
          </a:ln>
        </p:spPr>
      </p:pic>
      <p:pic>
        <p:nvPicPr>
          <p:cNvPr id="4" name="Audio 3">
            <a:hlinkClick r:id="" action="ppaction://media"/>
            <a:extLst>
              <a:ext uri="{FF2B5EF4-FFF2-40B4-BE49-F238E27FC236}">
                <a16:creationId xmlns:a16="http://schemas.microsoft.com/office/drawing/2014/main" xmlns="" id="{5A8C68B9-CCE3-4156-A8C1-3309D0C8AD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17624527"/>
      </p:ext>
    </p:extLst>
  </p:cSld>
  <p:clrMapOvr>
    <a:masterClrMapping/>
  </p:clrMapOvr>
  <mc:AlternateContent xmlns:mc="http://schemas.openxmlformats.org/markup-compatibility/2006" xmlns:p14="http://schemas.microsoft.com/office/powerpoint/2010/main">
    <mc:Choice Requires="p14">
      <p:transition spd="slow" p14:dur="2000" advTm="40087"/>
    </mc:Choice>
    <mc:Fallback xmlns="">
      <p:transition spd="slow" advTm="40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FF91AD1-5059-4933-84BB-9354110561B2}"/>
              </a:ext>
            </a:extLst>
          </p:cNvPr>
          <p:cNvSpPr>
            <a:spLocks noGrp="1"/>
          </p:cNvSpPr>
          <p:nvPr>
            <p:ph idx="1"/>
          </p:nvPr>
        </p:nvSpPr>
        <p:spPr>
          <a:xfrm>
            <a:off x="242883" y="432079"/>
            <a:ext cx="9929817" cy="5778222"/>
          </a:xfrm>
        </p:spPr>
        <p:txBody>
          <a:bodyPr/>
          <a:lstStyle/>
          <a:p>
            <a:r>
              <a:rPr lang="en-ZA" sz="2400" dirty="0">
                <a:latin typeface="Arial" panose="020B0604020202020204" pitchFamily="34" charset="0"/>
                <a:cs typeface="Arial" panose="020B0604020202020204" pitchFamily="34" charset="0"/>
              </a:rPr>
              <a:t>All tyre fitted at the wheels including the spare wheel (mostly overlooked) must be in good working order.</a:t>
            </a:r>
          </a:p>
          <a:p>
            <a:endParaRPr lang="en-ZA" sz="2400" dirty="0">
              <a:latin typeface="Arial" panose="020B0604020202020204" pitchFamily="34" charset="0"/>
              <a:cs typeface="Arial" panose="020B0604020202020204" pitchFamily="34" charset="0"/>
            </a:endParaRPr>
          </a:p>
          <a:p>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Regulation 212 of the National Road Traffic Regulations states that,</a:t>
            </a:r>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All tyre must display throughout, across its breadth and around its entire circumference, a pattern which is clearly visible, and has a tread of at least one (1) millimetre in depth,</a:t>
            </a:r>
          </a:p>
          <a:p>
            <a:r>
              <a:rPr lang="en-ZA" sz="2400" dirty="0">
                <a:latin typeface="Arial" panose="020B0604020202020204" pitchFamily="34" charset="0"/>
                <a:cs typeface="Arial" panose="020B0604020202020204" pitchFamily="34" charset="0"/>
              </a:rPr>
              <a:t>No break in the fabric or cut exceeding 25mm or 10% of the maximum width of the tyre whichever is greater,</a:t>
            </a: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p:txBody>
      </p:sp>
      <p:pic>
        <p:nvPicPr>
          <p:cNvPr id="5" name="Picture 4" descr="A picture containing meter&#10;&#10;Description automatically generated">
            <a:extLst>
              <a:ext uri="{FF2B5EF4-FFF2-40B4-BE49-F238E27FC236}">
                <a16:creationId xmlns:a16="http://schemas.microsoft.com/office/drawing/2014/main" xmlns="" id="{C2DD22F1-4098-4EEB-B287-B6E6B13561E0}"/>
              </a:ext>
            </a:extLst>
          </p:cNvPr>
          <p:cNvPicPr>
            <a:picLocks noChangeAspect="1"/>
          </p:cNvPicPr>
          <p:nvPr/>
        </p:nvPicPr>
        <p:blipFill rotWithShape="1">
          <a:blip r:embed="rId4"/>
          <a:srcRect t="22799"/>
          <a:stretch/>
        </p:blipFill>
        <p:spPr>
          <a:xfrm>
            <a:off x="1790120" y="4139921"/>
            <a:ext cx="2857748" cy="1917918"/>
          </a:xfrm>
          <a:prstGeom prst="rect">
            <a:avLst/>
          </a:prstGeom>
          <a:ln w="19050">
            <a:solidFill>
              <a:schemeClr val="tx1"/>
            </a:solidFill>
          </a:ln>
        </p:spPr>
      </p:pic>
      <p:pic>
        <p:nvPicPr>
          <p:cNvPr id="7" name="Picture 6" descr="A close up of a car&#10;&#10;Description automatically generated">
            <a:extLst>
              <a:ext uri="{FF2B5EF4-FFF2-40B4-BE49-F238E27FC236}">
                <a16:creationId xmlns:a16="http://schemas.microsoft.com/office/drawing/2014/main" xmlns="" id="{86AF9D45-F000-4F45-85B8-40EC49826D31}"/>
              </a:ext>
            </a:extLst>
          </p:cNvPr>
          <p:cNvPicPr>
            <a:picLocks noChangeAspect="1"/>
          </p:cNvPicPr>
          <p:nvPr/>
        </p:nvPicPr>
        <p:blipFill>
          <a:blip r:embed="rId5"/>
          <a:stretch>
            <a:fillRect/>
          </a:stretch>
        </p:blipFill>
        <p:spPr>
          <a:xfrm>
            <a:off x="6195104" y="4114751"/>
            <a:ext cx="2857748" cy="1943087"/>
          </a:xfrm>
          <a:prstGeom prst="rect">
            <a:avLst/>
          </a:prstGeom>
          <a:ln w="19050">
            <a:solidFill>
              <a:schemeClr val="tx1"/>
            </a:solidFill>
          </a:ln>
        </p:spPr>
      </p:pic>
      <p:pic>
        <p:nvPicPr>
          <p:cNvPr id="4" name="Audio 3">
            <a:hlinkClick r:id="" action="ppaction://media"/>
            <a:extLst>
              <a:ext uri="{FF2B5EF4-FFF2-40B4-BE49-F238E27FC236}">
                <a16:creationId xmlns:a16="http://schemas.microsoft.com/office/drawing/2014/main" xmlns="" id="{1A59CA7E-0853-455B-AFE8-AD2AFDBA05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00621366"/>
      </p:ext>
    </p:extLst>
  </p:cSld>
  <p:clrMapOvr>
    <a:masterClrMapping/>
  </p:clrMapOvr>
  <mc:AlternateContent xmlns:mc="http://schemas.openxmlformats.org/markup-compatibility/2006" xmlns:p14="http://schemas.microsoft.com/office/powerpoint/2010/main">
    <mc:Choice Requires="p14">
      <p:transition spd="slow" p14:dur="2000" advTm="37115"/>
    </mc:Choice>
    <mc:Fallback xmlns="">
      <p:transition spd="slow" advTm="3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40A2260-1BD9-4D08-B94A-A20185A83B94}"/>
              </a:ext>
            </a:extLst>
          </p:cNvPr>
          <p:cNvSpPr>
            <a:spLocks noGrp="1"/>
          </p:cNvSpPr>
          <p:nvPr>
            <p:ph idx="1"/>
          </p:nvPr>
        </p:nvSpPr>
        <p:spPr>
          <a:xfrm>
            <a:off x="166684" y="1009440"/>
            <a:ext cx="9653591" cy="5848560"/>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No tyre may have a lump or bulge caused by a separation of or a partial break in its structure (steel cords).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ZA" sz="2400" dirty="0">
              <a:solidFill>
                <a:prstClr val="black">
                  <a:lumMod val="85000"/>
                  <a:lumOff val="15000"/>
                </a:prst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The only thing holding the air inside the tyre is the rubber hence the bulge as the steel cords have snapped.</a:t>
            </a:r>
          </a:p>
          <a:p>
            <a:endParaRPr lang="en-ZA" dirty="0">
              <a:latin typeface="Arial" panose="020B0604020202020204" pitchFamily="34" charset="0"/>
              <a:cs typeface="Arial" panose="020B0604020202020204" pitchFamily="34" charset="0"/>
            </a:endParaRPr>
          </a:p>
        </p:txBody>
      </p:sp>
      <p:pic>
        <p:nvPicPr>
          <p:cNvPr id="5" name="Picture 4" descr="A picture containing car, sitting, keyboard, computer&#10;&#10;Description automatically generated">
            <a:extLst>
              <a:ext uri="{FF2B5EF4-FFF2-40B4-BE49-F238E27FC236}">
                <a16:creationId xmlns:a16="http://schemas.microsoft.com/office/drawing/2014/main" xmlns="" id="{DAE28F1E-7429-403E-B2B5-0838906378C5}"/>
              </a:ext>
            </a:extLst>
          </p:cNvPr>
          <p:cNvPicPr>
            <a:picLocks noChangeAspect="1"/>
          </p:cNvPicPr>
          <p:nvPr/>
        </p:nvPicPr>
        <p:blipFill>
          <a:blip r:embed="rId4"/>
          <a:stretch>
            <a:fillRect/>
          </a:stretch>
        </p:blipFill>
        <p:spPr>
          <a:xfrm>
            <a:off x="242884" y="3129390"/>
            <a:ext cx="3874586" cy="2895850"/>
          </a:xfrm>
          <a:prstGeom prst="rect">
            <a:avLst/>
          </a:prstGeom>
          <a:ln w="19050">
            <a:solidFill>
              <a:schemeClr val="tx1"/>
            </a:solidFill>
          </a:ln>
        </p:spPr>
      </p:pic>
      <p:pic>
        <p:nvPicPr>
          <p:cNvPr id="7" name="Picture 6" descr="A close up of a car&#10;&#10;Description automatically generated">
            <a:extLst>
              <a:ext uri="{FF2B5EF4-FFF2-40B4-BE49-F238E27FC236}">
                <a16:creationId xmlns:a16="http://schemas.microsoft.com/office/drawing/2014/main" xmlns="" id="{791E34F4-4D62-46B8-BC7F-F26912E321BE}"/>
              </a:ext>
            </a:extLst>
          </p:cNvPr>
          <p:cNvPicPr>
            <a:picLocks noChangeAspect="1"/>
          </p:cNvPicPr>
          <p:nvPr/>
        </p:nvPicPr>
        <p:blipFill>
          <a:blip r:embed="rId5"/>
          <a:stretch>
            <a:fillRect/>
          </a:stretch>
        </p:blipFill>
        <p:spPr>
          <a:xfrm>
            <a:off x="4925546" y="3129389"/>
            <a:ext cx="3596952" cy="2895851"/>
          </a:xfrm>
          <a:prstGeom prst="rect">
            <a:avLst/>
          </a:prstGeom>
          <a:ln w="19050">
            <a:solidFill>
              <a:schemeClr val="tx1"/>
            </a:solidFill>
          </a:ln>
        </p:spPr>
      </p:pic>
      <p:pic>
        <p:nvPicPr>
          <p:cNvPr id="9" name="Picture 8" descr="A car parked on the side of a road&#10;&#10;Description automatically generated">
            <a:extLst>
              <a:ext uri="{FF2B5EF4-FFF2-40B4-BE49-F238E27FC236}">
                <a16:creationId xmlns:a16="http://schemas.microsoft.com/office/drawing/2014/main" xmlns="" id="{2FC2AFAA-49CF-4286-8088-C2371C4ADBF9}"/>
              </a:ext>
            </a:extLst>
          </p:cNvPr>
          <p:cNvPicPr>
            <a:picLocks noChangeAspect="1"/>
          </p:cNvPicPr>
          <p:nvPr/>
        </p:nvPicPr>
        <p:blipFill>
          <a:blip r:embed="rId6"/>
          <a:stretch>
            <a:fillRect/>
          </a:stretch>
        </p:blipFill>
        <p:spPr>
          <a:xfrm>
            <a:off x="9330575" y="3150203"/>
            <a:ext cx="2044158" cy="2916665"/>
          </a:xfrm>
          <a:prstGeom prst="rect">
            <a:avLst/>
          </a:prstGeom>
          <a:ln w="19050">
            <a:solidFill>
              <a:schemeClr val="tx1"/>
            </a:solidFill>
          </a:ln>
        </p:spPr>
      </p:pic>
      <p:pic>
        <p:nvPicPr>
          <p:cNvPr id="4" name="Audio 3">
            <a:hlinkClick r:id="" action="ppaction://media"/>
            <a:extLst>
              <a:ext uri="{FF2B5EF4-FFF2-40B4-BE49-F238E27FC236}">
                <a16:creationId xmlns:a16="http://schemas.microsoft.com/office/drawing/2014/main" xmlns="" id="{DD2D42F7-BD56-462B-A64A-F308C0B738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64785112"/>
      </p:ext>
    </p:extLst>
  </p:cSld>
  <p:clrMapOvr>
    <a:masterClrMapping/>
  </p:clrMapOvr>
  <mc:AlternateContent xmlns:mc="http://schemas.openxmlformats.org/markup-compatibility/2006" xmlns:p14="http://schemas.microsoft.com/office/powerpoint/2010/main">
    <mc:Choice Requires="p14">
      <p:transition spd="slow" p14:dur="2000" advTm="46287"/>
    </mc:Choice>
    <mc:Fallback xmlns="">
      <p:transition spd="slow" advTm="4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A2099A5-D13A-4147-9360-891723CB4036}"/>
              </a:ext>
            </a:extLst>
          </p:cNvPr>
          <p:cNvSpPr>
            <a:spLocks noGrp="1"/>
          </p:cNvSpPr>
          <p:nvPr>
            <p:ph idx="1"/>
          </p:nvPr>
        </p:nvSpPr>
        <p:spPr>
          <a:xfrm>
            <a:off x="242884" y="482321"/>
            <a:ext cx="9586916" cy="5727980"/>
          </a:xfrm>
        </p:spPr>
        <p:txBody>
          <a:bodyPr/>
          <a:lstStyle/>
          <a:p>
            <a:r>
              <a:rPr lang="en-ZA" sz="2400" dirty="0">
                <a:latin typeface="Arial" panose="020B0604020202020204" pitchFamily="34" charset="0"/>
                <a:cs typeface="Arial" panose="020B0604020202020204" pitchFamily="34" charset="0"/>
              </a:rPr>
              <a:t>Tyre tread depth determines your car’s performance.</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The tyre stands on the road surface and the part of the tyre in contact with the surface is called the contact patch which is about the size of the palm of your hand which is always in contact with the road. </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The depth of the tread on the tyre is crucial in wet weather as it has a direct influence on how efficient a tyre can be at displacing water.</a:t>
            </a:r>
          </a:p>
          <a:p>
            <a:r>
              <a:rPr lang="en-ZA" sz="2400" dirty="0">
                <a:latin typeface="Arial" panose="020B0604020202020204" pitchFamily="34" charset="0"/>
                <a:cs typeface="Arial" panose="020B0604020202020204" pitchFamily="34" charset="0"/>
              </a:rPr>
              <a:t>                                                                </a:t>
            </a:r>
            <a:r>
              <a:rPr lang="en-ZA" sz="2400" dirty="0">
                <a:solidFill>
                  <a:srgbClr val="FF0000"/>
                </a:solidFill>
                <a:latin typeface="Arial" panose="020B0604020202020204" pitchFamily="34" charset="0"/>
                <a:cs typeface="Arial" panose="020B0604020202020204" pitchFamily="34" charset="0"/>
              </a:rPr>
              <a:t>Full tread depth                      Worn tread depth                        </a:t>
            </a:r>
          </a:p>
          <a:p>
            <a:endParaRPr lang="en-ZA" sz="2400"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5" name="Picture 4" descr="A picture containing clock, large&#10;&#10;Description automatically generated">
            <a:extLst>
              <a:ext uri="{FF2B5EF4-FFF2-40B4-BE49-F238E27FC236}">
                <a16:creationId xmlns:a16="http://schemas.microsoft.com/office/drawing/2014/main" xmlns="" id="{22F562BB-DADC-47D0-A9C6-851A73D559DF}"/>
              </a:ext>
            </a:extLst>
          </p:cNvPr>
          <p:cNvPicPr>
            <a:picLocks noChangeAspect="1"/>
          </p:cNvPicPr>
          <p:nvPr/>
        </p:nvPicPr>
        <p:blipFill>
          <a:blip r:embed="rId4"/>
          <a:stretch>
            <a:fillRect/>
          </a:stretch>
        </p:blipFill>
        <p:spPr>
          <a:xfrm>
            <a:off x="349871" y="3826149"/>
            <a:ext cx="3353091" cy="2354784"/>
          </a:xfrm>
          <a:prstGeom prst="rect">
            <a:avLst/>
          </a:prstGeom>
          <a:ln w="19050">
            <a:solidFill>
              <a:schemeClr val="tx1"/>
            </a:solidFill>
          </a:ln>
        </p:spPr>
      </p:pic>
      <p:pic>
        <p:nvPicPr>
          <p:cNvPr id="7" name="Picture 6" descr="A picture containing indoor, sitting, computer, table&#10;&#10;Description automatically generated">
            <a:extLst>
              <a:ext uri="{FF2B5EF4-FFF2-40B4-BE49-F238E27FC236}">
                <a16:creationId xmlns:a16="http://schemas.microsoft.com/office/drawing/2014/main" xmlns="" id="{5E7997C8-D365-4D4D-B0D9-C6260EB05C55}"/>
              </a:ext>
            </a:extLst>
          </p:cNvPr>
          <p:cNvPicPr>
            <a:picLocks noChangeAspect="1"/>
          </p:cNvPicPr>
          <p:nvPr/>
        </p:nvPicPr>
        <p:blipFill>
          <a:blip r:embed="rId5"/>
          <a:stretch>
            <a:fillRect/>
          </a:stretch>
        </p:blipFill>
        <p:spPr>
          <a:xfrm>
            <a:off x="4009514" y="4270551"/>
            <a:ext cx="7190190" cy="1590042"/>
          </a:xfrm>
          <a:prstGeom prst="rect">
            <a:avLst/>
          </a:prstGeom>
          <a:ln w="19050">
            <a:solidFill>
              <a:schemeClr val="tx1"/>
            </a:solidFill>
          </a:ln>
        </p:spPr>
      </p:pic>
      <p:pic>
        <p:nvPicPr>
          <p:cNvPr id="4" name="Audio 3">
            <a:hlinkClick r:id="" action="ppaction://media"/>
            <a:extLst>
              <a:ext uri="{FF2B5EF4-FFF2-40B4-BE49-F238E27FC236}">
                <a16:creationId xmlns:a16="http://schemas.microsoft.com/office/drawing/2014/main" xmlns="" id="{81F35BB4-966F-4FEE-8A25-DFF3734E47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95467606"/>
      </p:ext>
    </p:extLst>
  </p:cSld>
  <p:clrMapOvr>
    <a:masterClrMapping/>
  </p:clrMapOvr>
  <mc:AlternateContent xmlns:mc="http://schemas.openxmlformats.org/markup-compatibility/2006" xmlns:p14="http://schemas.microsoft.com/office/powerpoint/2010/main">
    <mc:Choice Requires="p14">
      <p:transition spd="slow" p14:dur="2000" advTm="45544"/>
    </mc:Choice>
    <mc:Fallback xmlns="">
      <p:transition spd="slow" advTm="4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1B009F8-2706-401B-BA6A-CB0F47CB4D38}"/>
              </a:ext>
            </a:extLst>
          </p:cNvPr>
          <p:cNvSpPr>
            <a:spLocks noGrp="1"/>
          </p:cNvSpPr>
          <p:nvPr>
            <p:ph idx="1"/>
          </p:nvPr>
        </p:nvSpPr>
        <p:spPr>
          <a:xfrm>
            <a:off x="242884" y="803587"/>
            <a:ext cx="9377366" cy="6425889"/>
          </a:xfrm>
        </p:spPr>
        <p:txBody>
          <a:bodyPr/>
          <a:lstStyle/>
          <a:p>
            <a:r>
              <a:rPr lang="en-ZA" sz="2400" dirty="0">
                <a:latin typeface="Arial" panose="020B0604020202020204" pitchFamily="34" charset="0"/>
                <a:cs typeface="Arial" panose="020B0604020202020204" pitchFamily="34" charset="0"/>
              </a:rPr>
              <a:t>If the treads of the tyre cannot displace the water the tyre will climb on top of the water which is known as aqua planning.</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At this point you will have no control over the car.</a:t>
            </a:r>
          </a:p>
          <a:p>
            <a:endParaRPr lang="en-ZA" dirty="0">
              <a:latin typeface="Arial" panose="020B0604020202020204" pitchFamily="34" charset="0"/>
              <a:cs typeface="Arial" panose="020B0604020202020204" pitchFamily="34" charset="0"/>
            </a:endParaRPr>
          </a:p>
          <a:p>
            <a:r>
              <a:rPr lang="en-ZA" dirty="0">
                <a:latin typeface="Arial" panose="020B0604020202020204" pitchFamily="34" charset="0"/>
                <a:cs typeface="Arial" panose="020B0604020202020204" pitchFamily="34" charset="0"/>
              </a:rPr>
              <a:t> </a:t>
            </a:r>
          </a:p>
        </p:txBody>
      </p:sp>
      <p:pic>
        <p:nvPicPr>
          <p:cNvPr id="4" name="Picture 3" descr="A picture containing game, person&#10;&#10;Description automatically generated">
            <a:extLst>
              <a:ext uri="{FF2B5EF4-FFF2-40B4-BE49-F238E27FC236}">
                <a16:creationId xmlns:a16="http://schemas.microsoft.com/office/drawing/2014/main" xmlns="" id="{A62327D3-758B-440C-AE8F-947E7ABBC95D}"/>
              </a:ext>
            </a:extLst>
          </p:cNvPr>
          <p:cNvPicPr>
            <a:picLocks noChangeAspect="1"/>
          </p:cNvPicPr>
          <p:nvPr/>
        </p:nvPicPr>
        <p:blipFill>
          <a:blip r:embed="rId4"/>
          <a:stretch>
            <a:fillRect/>
          </a:stretch>
        </p:blipFill>
        <p:spPr>
          <a:xfrm>
            <a:off x="1849746" y="2598881"/>
            <a:ext cx="7292972" cy="3528366"/>
          </a:xfrm>
          <a:prstGeom prst="rect">
            <a:avLst/>
          </a:prstGeom>
          <a:ln w="19050">
            <a:solidFill>
              <a:schemeClr val="tx1"/>
            </a:solidFill>
          </a:ln>
        </p:spPr>
      </p:pic>
      <p:pic>
        <p:nvPicPr>
          <p:cNvPr id="2" name="Audio 1">
            <a:hlinkClick r:id="" action="ppaction://media"/>
            <a:extLst>
              <a:ext uri="{FF2B5EF4-FFF2-40B4-BE49-F238E27FC236}">
                <a16:creationId xmlns:a16="http://schemas.microsoft.com/office/drawing/2014/main" xmlns="" id="{9B75C367-5DF8-4C1C-81F9-043CD25A9B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30463027"/>
      </p:ext>
    </p:extLst>
  </p:cSld>
  <p:clrMapOvr>
    <a:masterClrMapping/>
  </p:clrMapOvr>
  <mc:AlternateContent xmlns:mc="http://schemas.openxmlformats.org/markup-compatibility/2006" xmlns:p14="http://schemas.microsoft.com/office/powerpoint/2010/main">
    <mc:Choice Requires="p14">
      <p:transition spd="slow" p14:dur="2000" advTm="26215"/>
    </mc:Choice>
    <mc:Fallback xmlns="">
      <p:transition spd="slow" advTm="2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D461C2C-C237-4F28-8F7D-400096B0B13D}"/>
              </a:ext>
            </a:extLst>
          </p:cNvPr>
          <p:cNvSpPr>
            <a:spLocks noGrp="1"/>
          </p:cNvSpPr>
          <p:nvPr>
            <p:ph idx="1"/>
          </p:nvPr>
        </p:nvSpPr>
        <p:spPr>
          <a:xfrm>
            <a:off x="138109" y="2148567"/>
            <a:ext cx="9691691" cy="5818415"/>
          </a:xfrm>
        </p:spPr>
        <p:txBody>
          <a:bodyPr>
            <a:normAutofit/>
          </a:bodyPr>
          <a:lstStyle/>
          <a:p>
            <a:r>
              <a:rPr lang="en-ZA" sz="2400" dirty="0">
                <a:latin typeface="Arial" panose="020B0604020202020204" pitchFamily="34" charset="0"/>
                <a:cs typeface="Arial" panose="020B0604020202020204" pitchFamily="34" charset="0"/>
              </a:rPr>
              <a:t>It is important that the same size tyre fitted to one side of the car is the same size fitted on the other side on the same axle.</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Besides it being law in our country it can also be dangerous and cause your car to become unstable whilst you are driving.</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It is much like wearing two (2) different styles of shoes for a day. It is not very comfortable because they will be at different heights and also have different contact patches.</a:t>
            </a: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xmlns="" id="{BBE2F087-5D4C-4B29-9215-82430ADA0F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46297013"/>
      </p:ext>
    </p:extLst>
  </p:cSld>
  <p:clrMapOvr>
    <a:masterClrMapping/>
  </p:clrMapOvr>
  <mc:AlternateContent xmlns:mc="http://schemas.openxmlformats.org/markup-compatibility/2006" xmlns:p14="http://schemas.microsoft.com/office/powerpoint/2010/main">
    <mc:Choice Requires="p14">
      <p:transition spd="slow" p14:dur="2000" advTm="35861"/>
    </mc:Choice>
    <mc:Fallback xmlns="">
      <p:transition spd="slow" advTm="3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7DCAEB9-0E4F-48EB-B16F-D5BB9A6CC923}"/>
              </a:ext>
            </a:extLst>
          </p:cNvPr>
          <p:cNvSpPr>
            <a:spLocks noGrp="1"/>
          </p:cNvSpPr>
          <p:nvPr>
            <p:ph idx="1"/>
          </p:nvPr>
        </p:nvSpPr>
        <p:spPr>
          <a:xfrm>
            <a:off x="138109" y="375059"/>
            <a:ext cx="6348835" cy="5848560"/>
          </a:xfrm>
        </p:spPr>
        <p:txBody>
          <a:bodyPr>
            <a:normAutofit lnSpcReduction="10000"/>
          </a:bodyPr>
          <a:lstStyle/>
          <a:p>
            <a:r>
              <a:rPr lang="en-ZA" sz="2400" dirty="0">
                <a:latin typeface="Arial" panose="020B0604020202020204" pitchFamily="34" charset="0"/>
                <a:cs typeface="Arial" panose="020B0604020202020204" pitchFamily="34" charset="0"/>
              </a:rPr>
              <a:t>Identification of tyre information: </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Tyre sizes and markings on the sidewall.</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195 is the width of the tread surface in millimetres</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55 is the profile (height) of the tyre (55% of the width of the tread surface)</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R is the tyre construction (radial)</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16 is the diameter of the tyre’s inner rim in inches.</a:t>
            </a:r>
          </a:p>
          <a:p>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5" name="Picture 4" descr="A screenshot of a cell phone&#10;&#10;Description automatically generated">
            <a:extLst>
              <a:ext uri="{FF2B5EF4-FFF2-40B4-BE49-F238E27FC236}">
                <a16:creationId xmlns:a16="http://schemas.microsoft.com/office/drawing/2014/main" xmlns="" id="{7B7FAA8D-E146-4139-95A2-5E4AC29BE4E0}"/>
              </a:ext>
            </a:extLst>
          </p:cNvPr>
          <p:cNvPicPr>
            <a:picLocks noChangeAspect="1"/>
          </p:cNvPicPr>
          <p:nvPr/>
        </p:nvPicPr>
        <p:blipFill>
          <a:blip r:embed="rId4"/>
          <a:stretch>
            <a:fillRect/>
          </a:stretch>
        </p:blipFill>
        <p:spPr>
          <a:xfrm>
            <a:off x="6353175" y="2178443"/>
            <a:ext cx="4757741" cy="4045176"/>
          </a:xfrm>
          <a:prstGeom prst="rect">
            <a:avLst/>
          </a:prstGeom>
          <a:ln w="19050">
            <a:solidFill>
              <a:schemeClr val="tx1"/>
            </a:solidFill>
          </a:ln>
        </p:spPr>
      </p:pic>
      <p:pic>
        <p:nvPicPr>
          <p:cNvPr id="4" name="Audio 3">
            <a:hlinkClick r:id="" action="ppaction://media"/>
            <a:extLst>
              <a:ext uri="{FF2B5EF4-FFF2-40B4-BE49-F238E27FC236}">
                <a16:creationId xmlns:a16="http://schemas.microsoft.com/office/drawing/2014/main" xmlns="" id="{737FA439-1FC1-488A-89F2-EADA9339FB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73546222"/>
      </p:ext>
    </p:extLst>
  </p:cSld>
  <p:clrMapOvr>
    <a:masterClrMapping/>
  </p:clrMapOvr>
  <mc:AlternateContent xmlns:mc="http://schemas.openxmlformats.org/markup-compatibility/2006" xmlns:p14="http://schemas.microsoft.com/office/powerpoint/2010/main">
    <mc:Choice Requires="p14">
      <p:transition spd="slow" p14:dur="2000" advTm="43895"/>
    </mc:Choice>
    <mc:Fallback xmlns="">
      <p:transition spd="slow" advTm="4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71FB3C0-1FE3-48CF-ABCB-3EAC08DD0B84}"/>
              </a:ext>
            </a:extLst>
          </p:cNvPr>
          <p:cNvSpPr>
            <a:spLocks noGrp="1"/>
          </p:cNvSpPr>
          <p:nvPr>
            <p:ph idx="1"/>
          </p:nvPr>
        </p:nvSpPr>
        <p:spPr>
          <a:xfrm>
            <a:off x="242883" y="1042220"/>
            <a:ext cx="10689723" cy="6482532"/>
          </a:xfrm>
        </p:spPr>
        <p:txBody>
          <a:bodyPr>
            <a:normAutofit/>
          </a:bodyPr>
          <a:lstStyle/>
          <a:p>
            <a:r>
              <a:rPr lang="en-ZA" sz="2400" dirty="0">
                <a:latin typeface="Arial" panose="020B0604020202020204" pitchFamily="34" charset="0"/>
                <a:cs typeface="Arial" panose="020B0604020202020204" pitchFamily="34" charset="0"/>
              </a:rPr>
              <a:t>Do tyres have an expiry date?</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Before we get into this you will remember that I said that tyres are an expendable item and cannot last forever.</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Tyres are made of a rubber compound and require oils to remain lubricated and flexible much like your skin.</a:t>
            </a:r>
          </a:p>
          <a:p>
            <a:r>
              <a:rPr lang="en-ZA" sz="2400" dirty="0">
                <a:latin typeface="Arial" panose="020B0604020202020204" pitchFamily="34" charset="0"/>
                <a:cs typeface="Arial" panose="020B0604020202020204" pitchFamily="34" charset="0"/>
              </a:rPr>
              <a:t>Yours skin stretches and the more it is exposed to the ultraviolet rays from the sun the more is dries out and cracks. This is accentuated by the older we get.</a:t>
            </a:r>
          </a:p>
          <a:p>
            <a:r>
              <a:rPr lang="en-ZA" sz="2400" dirty="0">
                <a:latin typeface="Arial" panose="020B0604020202020204" pitchFamily="34" charset="0"/>
                <a:cs typeface="Arial" panose="020B0604020202020204" pitchFamily="34" charset="0"/>
              </a:rPr>
              <a:t>Hence we have “tyre ageing” and terms associated with this include dry rot, sidewall cracking and tyre degradation.</a:t>
            </a:r>
          </a:p>
        </p:txBody>
      </p:sp>
      <p:pic>
        <p:nvPicPr>
          <p:cNvPr id="4" name="Audio 3">
            <a:hlinkClick r:id="" action="ppaction://media"/>
            <a:extLst>
              <a:ext uri="{FF2B5EF4-FFF2-40B4-BE49-F238E27FC236}">
                <a16:creationId xmlns:a16="http://schemas.microsoft.com/office/drawing/2014/main" xmlns="" id="{9D0B98E3-8809-4FFE-A0E7-8E9CC7500C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07415001"/>
      </p:ext>
    </p:extLst>
  </p:cSld>
  <p:clrMapOvr>
    <a:masterClrMapping/>
  </p:clrMapOvr>
  <mc:AlternateContent xmlns:mc="http://schemas.openxmlformats.org/markup-compatibility/2006" xmlns:p14="http://schemas.microsoft.com/office/powerpoint/2010/main">
    <mc:Choice Requires="p14">
      <p:transition spd="slow" p14:dur="2000" advTm="42618"/>
    </mc:Choice>
    <mc:Fallback xmlns="">
      <p:transition spd="slow" advTm="4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FB3DC86-1942-40D1-8518-F2E9BA06F67E}"/>
              </a:ext>
            </a:extLst>
          </p:cNvPr>
          <p:cNvSpPr>
            <a:spLocks noGrp="1"/>
          </p:cNvSpPr>
          <p:nvPr>
            <p:ph idx="1"/>
          </p:nvPr>
        </p:nvSpPr>
        <p:spPr>
          <a:xfrm>
            <a:off x="157159" y="802045"/>
            <a:ext cx="10902142" cy="2376503"/>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Tyre aging is also caused by high temperatures and low tyre inflation.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2800" dirty="0">
                <a:solidFill>
                  <a:prstClr val="black">
                    <a:lumMod val="85000"/>
                    <a:lumOff val="15000"/>
                  </a:prstClr>
                </a:solidFill>
                <a:latin typeface="Arial" panose="020B0604020202020204" pitchFamily="34" charset="0"/>
                <a:cs typeface="Arial" panose="020B0604020202020204" pitchFamily="34" charset="0"/>
              </a:rPr>
              <a:t>This is what “dry rot” looks like (cracking in the tyres below).</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Tyres in this condition can be extremely dangerous as they can burst at any time if these cracks go deep enough into the tyre. </a:t>
            </a:r>
            <a:endParaRPr kumimoji="0" lang="en-ZA"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9AD316E0-4460-405B-BB58-B963CF4ABD63}"/>
              </a:ext>
            </a:extLst>
          </p:cNvPr>
          <p:cNvPicPr>
            <a:picLocks noChangeAspect="1"/>
          </p:cNvPicPr>
          <p:nvPr/>
        </p:nvPicPr>
        <p:blipFill>
          <a:blip r:embed="rId4"/>
          <a:stretch>
            <a:fillRect/>
          </a:stretch>
        </p:blipFill>
        <p:spPr>
          <a:xfrm>
            <a:off x="206620" y="3178549"/>
            <a:ext cx="2889754" cy="2865368"/>
          </a:xfrm>
          <a:prstGeom prst="rect">
            <a:avLst/>
          </a:prstGeom>
        </p:spPr>
      </p:pic>
      <p:pic>
        <p:nvPicPr>
          <p:cNvPr id="7" name="Picture 6">
            <a:extLst>
              <a:ext uri="{FF2B5EF4-FFF2-40B4-BE49-F238E27FC236}">
                <a16:creationId xmlns:a16="http://schemas.microsoft.com/office/drawing/2014/main" xmlns="" id="{6E198AFF-5C09-4F9C-AE6B-CA4CAD0ADBDE}"/>
              </a:ext>
            </a:extLst>
          </p:cNvPr>
          <p:cNvPicPr>
            <a:picLocks noChangeAspect="1"/>
          </p:cNvPicPr>
          <p:nvPr/>
        </p:nvPicPr>
        <p:blipFill>
          <a:blip r:embed="rId5"/>
          <a:stretch>
            <a:fillRect/>
          </a:stretch>
        </p:blipFill>
        <p:spPr>
          <a:xfrm>
            <a:off x="3366921" y="3178549"/>
            <a:ext cx="4126678" cy="2865368"/>
          </a:xfrm>
          <a:prstGeom prst="rect">
            <a:avLst/>
          </a:prstGeom>
        </p:spPr>
      </p:pic>
      <p:pic>
        <p:nvPicPr>
          <p:cNvPr id="9" name="Picture 8">
            <a:extLst>
              <a:ext uri="{FF2B5EF4-FFF2-40B4-BE49-F238E27FC236}">
                <a16:creationId xmlns:a16="http://schemas.microsoft.com/office/drawing/2014/main" xmlns="" id="{A0D1BB70-DC06-4AD7-8325-038B0E375FC2}"/>
              </a:ext>
            </a:extLst>
          </p:cNvPr>
          <p:cNvPicPr>
            <a:picLocks noChangeAspect="1"/>
          </p:cNvPicPr>
          <p:nvPr/>
        </p:nvPicPr>
        <p:blipFill>
          <a:blip r:embed="rId6"/>
          <a:stretch>
            <a:fillRect/>
          </a:stretch>
        </p:blipFill>
        <p:spPr>
          <a:xfrm>
            <a:off x="7613582" y="3178549"/>
            <a:ext cx="3825787" cy="2877405"/>
          </a:xfrm>
          <a:prstGeom prst="rect">
            <a:avLst/>
          </a:prstGeom>
        </p:spPr>
      </p:pic>
      <p:pic>
        <p:nvPicPr>
          <p:cNvPr id="4" name="Audio 3">
            <a:hlinkClick r:id="" action="ppaction://media"/>
            <a:extLst>
              <a:ext uri="{FF2B5EF4-FFF2-40B4-BE49-F238E27FC236}">
                <a16:creationId xmlns:a16="http://schemas.microsoft.com/office/drawing/2014/main" xmlns="" id="{E6E3B771-CCF1-46AB-ACF0-93A2B65361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98245665"/>
      </p:ext>
    </p:extLst>
  </p:cSld>
  <p:clrMapOvr>
    <a:masterClrMapping/>
  </p:clrMapOvr>
  <mc:AlternateContent xmlns:mc="http://schemas.openxmlformats.org/markup-compatibility/2006" xmlns:p14="http://schemas.microsoft.com/office/powerpoint/2010/main">
    <mc:Choice Requires="p14">
      <p:transition spd="slow" p14:dur="2000" advTm="56759"/>
    </mc:Choice>
    <mc:Fallback xmlns="">
      <p:transition spd="slow" advTm="5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88" y="1317419"/>
            <a:ext cx="9419108" cy="762000"/>
          </a:xfrm>
        </p:spPr>
        <p:txBody>
          <a:bodyPr>
            <a:normAutofit/>
          </a:bodyPr>
          <a:lstStyle/>
          <a:p>
            <a:r>
              <a:rPr lang="en-ZA" sz="3600" b="1" dirty="0">
                <a:effectLst>
                  <a:outerShdw blurRad="38100" dist="38100" dir="2700000" algn="tl">
                    <a:srgbClr val="000000">
                      <a:alpha val="43137"/>
                    </a:srgbClr>
                  </a:outerShdw>
                  <a:reflection blurRad="25400" stA="27000" endPos="64000" dir="5400000" sy="-100000" algn="bl" rotWithShape="0"/>
                </a:effectLst>
              </a:rPr>
              <a:t>Introduction</a:t>
            </a:r>
          </a:p>
        </p:txBody>
      </p:sp>
      <p:sp>
        <p:nvSpPr>
          <p:cNvPr id="7" name="Content Placeholder 2"/>
          <p:cNvSpPr>
            <a:spLocks noGrp="1"/>
          </p:cNvSpPr>
          <p:nvPr>
            <p:ph idx="1"/>
          </p:nvPr>
        </p:nvSpPr>
        <p:spPr>
          <a:xfrm>
            <a:off x="129888" y="1698419"/>
            <a:ext cx="11599996" cy="5344463"/>
          </a:xfrm>
        </p:spPr>
        <p:txBody>
          <a:bodyPr>
            <a:noAutofit/>
          </a:bodyPr>
          <a:lstStyle/>
          <a:p>
            <a:pPr>
              <a:lnSpc>
                <a:spcPct val="100000"/>
              </a:lnSpc>
            </a:pPr>
            <a:endParaRPr lang="en-ZA" sz="2400" dirty="0">
              <a:solidFill>
                <a:schemeClr val="tx1"/>
              </a:solidFill>
              <a:latin typeface="Arial" panose="020B0604020202020204" pitchFamily="34" charset="0"/>
              <a:cs typeface="Arial" panose="020B0604020202020204" pitchFamily="34" charset="0"/>
            </a:endParaRPr>
          </a:p>
          <a:p>
            <a:pPr>
              <a:lnSpc>
                <a:spcPct val="200000"/>
              </a:lnSpc>
            </a:pPr>
            <a:r>
              <a:rPr lang="en-ZA" sz="2400" dirty="0">
                <a:solidFill>
                  <a:schemeClr val="tx1"/>
                </a:solidFill>
                <a:latin typeface="Arial" panose="020B0604020202020204" pitchFamily="34" charset="0"/>
                <a:cs typeface="Arial" panose="020B0604020202020204" pitchFamily="34" charset="0"/>
              </a:rPr>
              <a:t>Driving a roadworthy vehicle on a public road is a legal requirement in South Africa.</a:t>
            </a:r>
          </a:p>
          <a:p>
            <a:pPr>
              <a:lnSpc>
                <a:spcPct val="200000"/>
              </a:lnSpc>
            </a:pPr>
            <a:r>
              <a:rPr lang="en-ZA" sz="2400" dirty="0">
                <a:solidFill>
                  <a:schemeClr val="tx1"/>
                </a:solidFill>
                <a:latin typeface="Arial" panose="020B0604020202020204" pitchFamily="34" charset="0"/>
                <a:cs typeface="Arial" panose="020B0604020202020204" pitchFamily="34" charset="0"/>
              </a:rPr>
              <a:t>National Road Traffic Regulation 216 states that the vehicle must comply to the </a:t>
            </a:r>
          </a:p>
          <a:p>
            <a:pPr>
              <a:lnSpc>
                <a:spcPct val="200000"/>
              </a:lnSpc>
            </a:pPr>
            <a:r>
              <a:rPr lang="en-ZA" sz="2400" dirty="0">
                <a:solidFill>
                  <a:schemeClr val="tx1"/>
                </a:solidFill>
                <a:latin typeface="Arial" panose="020B0604020202020204" pitchFamily="34" charset="0"/>
                <a:cs typeface="Arial" panose="020B0604020202020204" pitchFamily="34" charset="0"/>
              </a:rPr>
              <a:t>South African National Standards code 10047.</a:t>
            </a:r>
          </a:p>
        </p:txBody>
      </p:sp>
      <p:pic>
        <p:nvPicPr>
          <p:cNvPr id="5" name="Audio 4">
            <a:hlinkClick r:id="" action="ppaction://media"/>
            <a:extLst>
              <a:ext uri="{FF2B5EF4-FFF2-40B4-BE49-F238E27FC236}">
                <a16:creationId xmlns:a16="http://schemas.microsoft.com/office/drawing/2014/main" xmlns="" id="{74E4E041-6C1B-4443-9FB7-D407D738CD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40529995"/>
      </p:ext>
    </p:extLst>
  </p:cSld>
  <p:clrMapOvr>
    <a:masterClrMapping/>
  </p:clrMapOvr>
  <mc:AlternateContent xmlns:mc="http://schemas.openxmlformats.org/markup-compatibility/2006" xmlns:p14="http://schemas.microsoft.com/office/powerpoint/2010/main">
    <mc:Choice Requires="p14">
      <p:transition spd="slow" p14:dur="2000" advTm="29940"/>
    </mc:Choice>
    <mc:Fallback xmlns="">
      <p:transition spd="slow" advTm="2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8C5310F-0189-46F5-966D-A899D8A1B1E2}"/>
              </a:ext>
            </a:extLst>
          </p:cNvPr>
          <p:cNvSpPr>
            <a:spLocks noGrp="1"/>
          </p:cNvSpPr>
          <p:nvPr>
            <p:ph idx="1"/>
          </p:nvPr>
        </p:nvSpPr>
        <p:spPr>
          <a:xfrm>
            <a:off x="321547" y="512465"/>
            <a:ext cx="10671349" cy="5697835"/>
          </a:xfrm>
        </p:spPr>
        <p:txBody>
          <a:bodyPr>
            <a:normAutofit/>
          </a:bodyPr>
          <a:lstStyle/>
          <a:p>
            <a:r>
              <a:rPr lang="en-ZA" sz="2400" dirty="0">
                <a:latin typeface="Arial" panose="020B0604020202020204" pitchFamily="34" charset="0"/>
                <a:cs typeface="Arial" panose="020B0604020202020204" pitchFamily="34" charset="0"/>
              </a:rPr>
              <a:t>Do tyres have an expiry date?</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In terms of South African Law the answer is no.</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Tyre manufacturers however will generally give you a five (5) year guarantee / warrantee on the tyre that you bought.</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This period starts from the time that the tyre was manufactured.</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So how old are your tyres?</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By law and besides the tyre sizes on the sidewall of the tyre there must also be a manufacturing date.</a:t>
            </a:r>
            <a:endParaRPr lang="en-ZA"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xmlns="" id="{803B92B3-82D2-4BEE-831A-4E15EE7C8D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20951529"/>
      </p:ext>
    </p:extLst>
  </p:cSld>
  <p:clrMapOvr>
    <a:masterClrMapping/>
  </p:clrMapOvr>
  <mc:AlternateContent xmlns:mc="http://schemas.openxmlformats.org/markup-compatibility/2006" xmlns:p14="http://schemas.microsoft.com/office/powerpoint/2010/main">
    <mc:Choice Requires="p14">
      <p:transition spd="slow" p14:dur="2000" advTm="35559"/>
    </mc:Choice>
    <mc:Fallback xmlns="">
      <p:transition spd="slow" advTm="3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58B9A9E-BC13-4E34-BB62-094472F30261}"/>
              </a:ext>
            </a:extLst>
          </p:cNvPr>
          <p:cNvSpPr>
            <a:spLocks noGrp="1"/>
          </p:cNvSpPr>
          <p:nvPr>
            <p:ph idx="1"/>
          </p:nvPr>
        </p:nvSpPr>
        <p:spPr>
          <a:xfrm>
            <a:off x="242884" y="245806"/>
            <a:ext cx="9419108" cy="5964495"/>
          </a:xfrm>
        </p:spPr>
        <p:txBody>
          <a:bodyPr/>
          <a:lstStyle/>
          <a:p>
            <a:r>
              <a:rPr lang="en-ZA" sz="2400" dirty="0">
                <a:latin typeface="Arial" panose="020B0604020202020204" pitchFamily="34" charset="0"/>
                <a:cs typeface="Arial" panose="020B0604020202020204" pitchFamily="34" charset="0"/>
              </a:rPr>
              <a:t>There will always be four (4) numbers embossed on the tyres sidewall.</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0100</a:t>
            </a:r>
          </a:p>
          <a:p>
            <a:r>
              <a:rPr lang="en-ZA" sz="2400" dirty="0">
                <a:latin typeface="Arial" panose="020B0604020202020204" pitchFamily="34" charset="0"/>
                <a:cs typeface="Arial" panose="020B0604020202020204" pitchFamily="34" charset="0"/>
              </a:rPr>
              <a:t>01 week of the year 2000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4708</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47</a:t>
            </a:r>
            <a:r>
              <a:rPr kumimoji="0" lang="en-ZA" sz="2400" b="0" i="0" u="none" strike="noStrike" kern="1200" cap="none" spc="0" normalizeH="0" baseline="30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th</a:t>
            </a:r>
            <a:r>
              <a:rPr kumimoji="0" lang="en-ZA"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week of the year 2008</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1612</a:t>
            </a:r>
          </a:p>
          <a:p>
            <a:r>
              <a:rPr lang="en-ZA" sz="2400" dirty="0">
                <a:latin typeface="Arial" panose="020B0604020202020204" pitchFamily="34" charset="0"/>
                <a:cs typeface="Arial" panose="020B0604020202020204" pitchFamily="34" charset="0"/>
              </a:rPr>
              <a:t>16</a:t>
            </a:r>
            <a:r>
              <a:rPr lang="en-ZA" sz="2400" baseline="30000" dirty="0">
                <a:latin typeface="Arial" panose="020B0604020202020204" pitchFamily="34" charset="0"/>
                <a:cs typeface="Arial" panose="020B0604020202020204" pitchFamily="34" charset="0"/>
              </a:rPr>
              <a:t>th</a:t>
            </a:r>
            <a:r>
              <a:rPr lang="en-ZA" sz="2400" dirty="0">
                <a:latin typeface="Arial" panose="020B0604020202020204" pitchFamily="34" charset="0"/>
                <a:cs typeface="Arial" panose="020B0604020202020204" pitchFamily="34" charset="0"/>
              </a:rPr>
              <a:t> week of the year 2012</a:t>
            </a: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5" name="Picture 4" descr="A picture containing game, sitting, meter&#10;&#10;Description automatically generated">
            <a:extLst>
              <a:ext uri="{FF2B5EF4-FFF2-40B4-BE49-F238E27FC236}">
                <a16:creationId xmlns:a16="http://schemas.microsoft.com/office/drawing/2014/main" xmlns="" id="{CB9B47C9-4C17-4506-A1B2-4D76C2178F1E}"/>
              </a:ext>
            </a:extLst>
          </p:cNvPr>
          <p:cNvPicPr>
            <a:picLocks noChangeAspect="1"/>
          </p:cNvPicPr>
          <p:nvPr/>
        </p:nvPicPr>
        <p:blipFill>
          <a:blip r:embed="rId4"/>
          <a:stretch>
            <a:fillRect/>
          </a:stretch>
        </p:blipFill>
        <p:spPr>
          <a:xfrm>
            <a:off x="4952438" y="930569"/>
            <a:ext cx="2278577" cy="1573075"/>
          </a:xfrm>
          <a:prstGeom prst="rect">
            <a:avLst/>
          </a:prstGeom>
          <a:ln w="19050">
            <a:solidFill>
              <a:schemeClr val="tx1"/>
            </a:solidFill>
          </a:ln>
        </p:spPr>
      </p:pic>
      <p:pic>
        <p:nvPicPr>
          <p:cNvPr id="7" name="Picture 6" descr="A close up of a sign&#10;&#10;Description automatically generated">
            <a:extLst>
              <a:ext uri="{FF2B5EF4-FFF2-40B4-BE49-F238E27FC236}">
                <a16:creationId xmlns:a16="http://schemas.microsoft.com/office/drawing/2014/main" xmlns="" id="{2452EE06-8419-4B20-8473-7A5FCE2FB3A4}"/>
              </a:ext>
            </a:extLst>
          </p:cNvPr>
          <p:cNvPicPr>
            <a:picLocks noChangeAspect="1"/>
          </p:cNvPicPr>
          <p:nvPr/>
        </p:nvPicPr>
        <p:blipFill rotWithShape="1">
          <a:blip r:embed="rId5"/>
          <a:srcRect l="28646" t="7839"/>
          <a:stretch/>
        </p:blipFill>
        <p:spPr>
          <a:xfrm>
            <a:off x="4952438" y="4476033"/>
            <a:ext cx="2306181" cy="1694753"/>
          </a:xfrm>
          <a:prstGeom prst="rect">
            <a:avLst/>
          </a:prstGeom>
          <a:ln w="19050">
            <a:solidFill>
              <a:schemeClr val="tx1"/>
            </a:solidFill>
          </a:ln>
        </p:spPr>
      </p:pic>
      <p:pic>
        <p:nvPicPr>
          <p:cNvPr id="9" name="Picture 8" descr="A picture containing game&#10;&#10;Description automatically generated">
            <a:extLst>
              <a:ext uri="{FF2B5EF4-FFF2-40B4-BE49-F238E27FC236}">
                <a16:creationId xmlns:a16="http://schemas.microsoft.com/office/drawing/2014/main" xmlns="" id="{1FED4E11-5A31-4B2F-B115-45359DDB1926}"/>
              </a:ext>
            </a:extLst>
          </p:cNvPr>
          <p:cNvPicPr>
            <a:picLocks noChangeAspect="1"/>
          </p:cNvPicPr>
          <p:nvPr/>
        </p:nvPicPr>
        <p:blipFill rotWithShape="1">
          <a:blip r:embed="rId6"/>
          <a:srcRect t="15782"/>
          <a:stretch/>
        </p:blipFill>
        <p:spPr>
          <a:xfrm>
            <a:off x="4952437" y="2677968"/>
            <a:ext cx="2278577" cy="1623741"/>
          </a:xfrm>
          <a:prstGeom prst="rect">
            <a:avLst/>
          </a:prstGeom>
          <a:ln w="19050">
            <a:solidFill>
              <a:schemeClr val="tx1"/>
            </a:solidFill>
          </a:ln>
        </p:spPr>
      </p:pic>
      <p:pic>
        <p:nvPicPr>
          <p:cNvPr id="4" name="Audio 3">
            <a:hlinkClick r:id="" action="ppaction://media"/>
            <a:extLst>
              <a:ext uri="{FF2B5EF4-FFF2-40B4-BE49-F238E27FC236}">
                <a16:creationId xmlns:a16="http://schemas.microsoft.com/office/drawing/2014/main" xmlns="" id="{1C4ECEC1-5595-449C-B3CC-B48DDD63B4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03078107"/>
      </p:ext>
    </p:extLst>
  </p:cSld>
  <p:clrMapOvr>
    <a:masterClrMapping/>
  </p:clrMapOvr>
  <mc:AlternateContent xmlns:mc="http://schemas.openxmlformats.org/markup-compatibility/2006" xmlns:p14="http://schemas.microsoft.com/office/powerpoint/2010/main">
    <mc:Choice Requires="p14">
      <p:transition spd="slow" p14:dur="2000" advTm="52022"/>
    </mc:Choice>
    <mc:Fallback xmlns="">
      <p:transition spd="slow" advTm="5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FC9462A-9829-4629-A7EF-DC0F575872A4}"/>
              </a:ext>
            </a:extLst>
          </p:cNvPr>
          <p:cNvSpPr>
            <a:spLocks noGrp="1"/>
          </p:cNvSpPr>
          <p:nvPr>
            <p:ph idx="1"/>
          </p:nvPr>
        </p:nvSpPr>
        <p:spPr>
          <a:xfrm>
            <a:off x="242884" y="542611"/>
            <a:ext cx="9586916" cy="5667690"/>
          </a:xfrm>
        </p:spPr>
        <p:txBody>
          <a:bodyPr>
            <a:normAutofit lnSpcReduction="10000"/>
          </a:bodyPr>
          <a:lstStyle/>
          <a:p>
            <a:r>
              <a:rPr lang="en-ZA" sz="2400" dirty="0">
                <a:latin typeface="Arial" panose="020B0604020202020204" pitchFamily="34" charset="0"/>
                <a:cs typeface="Arial" panose="020B0604020202020204" pitchFamily="34" charset="0"/>
              </a:rPr>
              <a:t>When you go to the shop to buy bread and milk you go to the shelf and look at the sell by date.</a:t>
            </a:r>
          </a:p>
          <a:p>
            <a:r>
              <a:rPr lang="en-ZA" sz="2400" dirty="0">
                <a:latin typeface="Arial" panose="020B0604020202020204" pitchFamily="34" charset="0"/>
                <a:cs typeface="Arial" panose="020B0604020202020204" pitchFamily="34" charset="0"/>
              </a:rPr>
              <a:t>You scratch at the back of the shelf because that is where the shelf packers have placed the items with the longest sell by dates.</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I can see you all nodding your heads because you want the best deal.</a:t>
            </a:r>
          </a:p>
          <a:p>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rPr>
              <a:t>Why then do you not demand “fresh” tyres when you embark on an expensive tyre purchase.</a:t>
            </a:r>
          </a:p>
          <a:p>
            <a:r>
              <a:rPr lang="en-ZA" sz="2400" dirty="0">
                <a:latin typeface="Arial" panose="020B0604020202020204" pitchFamily="34" charset="0"/>
                <a:cs typeface="Arial" panose="020B0604020202020204" pitchFamily="34" charset="0"/>
              </a:rPr>
              <a:t>Check the manufacturing date on the tyres that you are purchasing and although you can see that the tyre is brand new and they tell you that it is brand new, you are not buying fresh tyres and you are loosing out on the guarantee / warrantee period.</a:t>
            </a:r>
          </a:p>
          <a:p>
            <a:r>
              <a:rPr lang="en-ZA" sz="2400" dirty="0">
                <a:latin typeface="Arial" panose="020B0604020202020204" pitchFamily="34" charset="0"/>
                <a:cs typeface="Arial" panose="020B0604020202020204" pitchFamily="34" charset="0"/>
              </a:rPr>
              <a:t>The fact that the tyre has been sitting on their shelf for a long time is not your problem.</a:t>
            </a: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xmlns="" id="{85C1DBE4-A476-4402-9AF6-A57D8C86DB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53267514"/>
      </p:ext>
    </p:extLst>
  </p:cSld>
  <p:clrMapOvr>
    <a:masterClrMapping/>
  </p:clrMapOvr>
  <mc:AlternateContent xmlns:mc="http://schemas.openxmlformats.org/markup-compatibility/2006" xmlns:p14="http://schemas.microsoft.com/office/powerpoint/2010/main">
    <mc:Choice Requires="p14">
      <p:transition spd="slow" p14:dur="2000" advTm="85529"/>
    </mc:Choice>
    <mc:Fallback xmlns="">
      <p:transition spd="slow" advTm="8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5870" y="3387342"/>
            <a:ext cx="2253624" cy="1837293"/>
          </a:xfrm>
          <a:prstGeom prst="rect">
            <a:avLst/>
          </a:prstGeom>
        </p:spPr>
      </p:pic>
      <p:sp>
        <p:nvSpPr>
          <p:cNvPr id="7" name="Rectangle 6"/>
          <p:cNvSpPr/>
          <p:nvPr/>
        </p:nvSpPr>
        <p:spPr>
          <a:xfrm>
            <a:off x="9873199" y="260059"/>
            <a:ext cx="2206305" cy="1912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454" y="192682"/>
            <a:ext cx="1241545" cy="3194660"/>
          </a:xfrm>
          <a:prstGeom prst="rect">
            <a:avLst/>
          </a:prstGeom>
        </p:spPr>
      </p:pic>
      <p:sp>
        <p:nvSpPr>
          <p:cNvPr id="6" name="Rectangle 5"/>
          <p:cNvSpPr/>
          <p:nvPr/>
        </p:nvSpPr>
        <p:spPr>
          <a:xfrm>
            <a:off x="9645984" y="5717370"/>
            <a:ext cx="2307235" cy="369332"/>
          </a:xfrm>
          <a:prstGeom prst="rect">
            <a:avLst/>
          </a:prstGeom>
        </p:spPr>
        <p:txBody>
          <a:bodyPr wrap="none">
            <a:spAutoFit/>
          </a:bodyPr>
          <a:lstStyle/>
          <a:p>
            <a:r>
              <a:rPr lang="en-GB" b="1" dirty="0">
                <a:ln/>
                <a:effectLst>
                  <a:outerShdw blurRad="50800" dist="38100" dir="2700000" algn="tl" rotWithShape="0">
                    <a:prstClr val="black">
                      <a:alpha val="40000"/>
                    </a:prstClr>
                  </a:outerShdw>
                </a:effectLst>
              </a:rPr>
              <a:t>Terencem@rtmc.co.za</a:t>
            </a:r>
            <a:endParaRPr lang="en-ZA" dirty="0"/>
          </a:p>
        </p:txBody>
      </p:sp>
      <p:sp>
        <p:nvSpPr>
          <p:cNvPr id="2" name="TextBox 1">
            <a:extLst>
              <a:ext uri="{FF2B5EF4-FFF2-40B4-BE49-F238E27FC236}">
                <a16:creationId xmlns:a16="http://schemas.microsoft.com/office/drawing/2014/main" xmlns="" id="{0CF6C876-2444-4FDD-AF11-C7517AD6E9B0}"/>
              </a:ext>
            </a:extLst>
          </p:cNvPr>
          <p:cNvSpPr txBox="1"/>
          <p:nvPr/>
        </p:nvSpPr>
        <p:spPr>
          <a:xfrm>
            <a:off x="2546016" y="1083333"/>
            <a:ext cx="6470705" cy="1077218"/>
          </a:xfrm>
          <a:prstGeom prst="rect">
            <a:avLst/>
          </a:prstGeom>
          <a:noFill/>
        </p:spPr>
        <p:txBody>
          <a:bodyPr wrap="square" rtlCol="0">
            <a:spAutoFit/>
          </a:bodyPr>
          <a:lstStyle/>
          <a:p>
            <a:pPr algn="ctr"/>
            <a:r>
              <a:rPr lang="en-ZA" sz="32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Please be safe on the road and buckle up</a:t>
            </a:r>
          </a:p>
        </p:txBody>
      </p:sp>
      <p:pic>
        <p:nvPicPr>
          <p:cNvPr id="8" name="Audio 7">
            <a:hlinkClick r:id="" action="ppaction://media"/>
            <a:extLst>
              <a:ext uri="{FF2B5EF4-FFF2-40B4-BE49-F238E27FC236}">
                <a16:creationId xmlns:a16="http://schemas.microsoft.com/office/drawing/2014/main" xmlns="" id="{F90C575F-031E-4C6A-A509-C9C3BC3AFF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80652495"/>
      </p:ext>
    </p:extLst>
  </p:cSld>
  <p:clrMapOvr>
    <a:masterClrMapping/>
  </p:clrMapOvr>
  <mc:AlternateContent xmlns:mc="http://schemas.openxmlformats.org/markup-compatibility/2006" xmlns:p14="http://schemas.microsoft.com/office/powerpoint/2010/main">
    <mc:Choice Requires="p14">
      <p:transition spd="slow" p14:dur="2000" advTm="10420"/>
    </mc:Choice>
    <mc:Fallback xmlns="">
      <p:transition spd="slow" advTm="1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6126" y="4542486"/>
            <a:ext cx="9200557" cy="138499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If there are any unusual noises, sound or instabilities emanating from the car you should take it to an accredited professional to have it attended to.</a:t>
            </a:r>
          </a:p>
        </p:txBody>
      </p:sp>
      <p:sp>
        <p:nvSpPr>
          <p:cNvPr id="6" name="Rectangle 5"/>
          <p:cNvSpPr/>
          <p:nvPr/>
        </p:nvSpPr>
        <p:spPr>
          <a:xfrm>
            <a:off x="356126" y="2108031"/>
            <a:ext cx="9200557" cy="2246769"/>
          </a:xfrm>
          <a:prstGeom prst="rect">
            <a:avLst/>
          </a:prstGeom>
          <a:solidFill>
            <a:schemeClr val="accent5">
              <a:lumMod val="20000"/>
              <a:lumOff val="80000"/>
            </a:schemeClr>
          </a:solidFill>
        </p:spPr>
        <p:txBody>
          <a:bodyPr wrap="square">
            <a:spAutoFit/>
          </a:bodyPr>
          <a:lstStyle/>
          <a:p>
            <a:pPr algn="ctr"/>
            <a:r>
              <a:rPr lang="en-GB" sz="2800" dirty="0">
                <a:latin typeface="Calibri" panose="020F0502020204030204" pitchFamily="34" charset="0"/>
              </a:rPr>
              <a:t>How many people know that each vehicle comes with an owner’s manual.</a:t>
            </a:r>
          </a:p>
          <a:p>
            <a:pPr algn="ctr"/>
            <a:endParaRPr lang="en-GB" sz="2800" dirty="0">
              <a:latin typeface="Calibri" panose="020F0502020204030204" pitchFamily="34" charset="0"/>
            </a:endParaRPr>
          </a:p>
          <a:p>
            <a:pPr algn="ctr"/>
            <a:r>
              <a:rPr lang="en-GB" sz="2800" dirty="0">
                <a:latin typeface="Calibri" panose="020F0502020204030204" pitchFamily="34" charset="0"/>
              </a:rPr>
              <a:t>How many people have actually read the owner’s manual?</a:t>
            </a:r>
          </a:p>
          <a:p>
            <a:pPr algn="ctr"/>
            <a:endParaRPr lang="en-GB" sz="2800" dirty="0">
              <a:latin typeface="Calibri" panose="020F0502020204030204" pitchFamily="34" charset="0"/>
            </a:endParaRPr>
          </a:p>
        </p:txBody>
      </p:sp>
      <p:sp>
        <p:nvSpPr>
          <p:cNvPr id="7" name="Title 9"/>
          <p:cNvSpPr>
            <a:spLocks noGrp="1"/>
          </p:cNvSpPr>
          <p:nvPr>
            <p:ph type="title"/>
          </p:nvPr>
        </p:nvSpPr>
        <p:spPr>
          <a:xfrm>
            <a:off x="238151" y="1453040"/>
            <a:ext cx="9009246" cy="467305"/>
          </a:xfrm>
        </p:spPr>
        <p:txBody>
          <a:bodyPr>
            <a:noAutofit/>
          </a:bodyPr>
          <a:lstStyle/>
          <a:p>
            <a:r>
              <a:rPr lang="en-ZA" sz="3600" b="1" dirty="0">
                <a:effectLst>
                  <a:outerShdw blurRad="38100" dist="38100" dir="2700000" algn="tl">
                    <a:srgbClr val="000000">
                      <a:alpha val="43137"/>
                    </a:srgbClr>
                  </a:outerShdw>
                  <a:reflection blurRad="25400" stA="27000" endPos="64000" dir="5400000" sy="-100000" algn="bl" rotWithShape="0"/>
                </a:effectLst>
              </a:rPr>
              <a:t>Know your car:</a:t>
            </a:r>
            <a:endParaRPr lang="en-US" sz="3600" b="1" dirty="0">
              <a:effectLst>
                <a:outerShdw blurRad="38100" dist="38100" dir="2700000" algn="tl">
                  <a:srgbClr val="000000">
                    <a:alpha val="43137"/>
                  </a:srgbClr>
                </a:outerShdw>
                <a:reflection blurRad="25400" stA="27000" endPos="64000" dir="5400000" sy="-100000" algn="bl" rotWithShape="0"/>
              </a:effectLst>
            </a:endParaRPr>
          </a:p>
        </p:txBody>
      </p:sp>
      <p:pic>
        <p:nvPicPr>
          <p:cNvPr id="4" name="Audio 3">
            <a:hlinkClick r:id="" action="ppaction://media"/>
            <a:extLst>
              <a:ext uri="{FF2B5EF4-FFF2-40B4-BE49-F238E27FC236}">
                <a16:creationId xmlns:a16="http://schemas.microsoft.com/office/drawing/2014/main" xmlns="" id="{7214BBC7-D75B-43E2-B9C8-481F7E2DA6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29186501"/>
      </p:ext>
    </p:extLst>
  </p:cSld>
  <p:clrMapOvr>
    <a:masterClrMapping/>
  </p:clrMapOvr>
  <mc:AlternateContent xmlns:mc="http://schemas.openxmlformats.org/markup-compatibility/2006" xmlns:p14="http://schemas.microsoft.com/office/powerpoint/2010/main">
    <mc:Choice Requires="p14">
      <p:transition spd="slow" p14:dur="2000" advTm="23810"/>
    </mc:Choice>
    <mc:Fallback xmlns="">
      <p:transition spd="slow" advTm="2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9434742-2396-4535-B0AB-99F1791F8CF7}"/>
              </a:ext>
            </a:extLst>
          </p:cNvPr>
          <p:cNvSpPr>
            <a:spLocks noGrp="1"/>
          </p:cNvSpPr>
          <p:nvPr>
            <p:ph idx="1"/>
          </p:nvPr>
        </p:nvSpPr>
        <p:spPr>
          <a:xfrm>
            <a:off x="425720" y="411619"/>
            <a:ext cx="8786374" cy="573231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owner’s manual is your best friend and explains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Setup instructions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Features on the car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Maintenance schedules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400" dirty="0">
                <a:solidFill>
                  <a:prstClr val="black"/>
                </a:solidFill>
                <a:latin typeface="Arial" panose="020B0604020202020204" pitchFamily="34" charset="0"/>
                <a:cs typeface="Arial" panose="020B0604020202020204" pitchFamily="34" charset="0"/>
              </a:rPr>
              <a:t>How to check and refill fluids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400" dirty="0">
                <a:solidFill>
                  <a:prstClr val="black"/>
                </a:solidFill>
                <a:latin typeface="Arial" panose="020B0604020202020204" pitchFamily="34" charset="0"/>
                <a:cs typeface="Arial" panose="020B0604020202020204" pitchFamily="34" charset="0"/>
              </a:rPr>
              <a:t>Oil change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Fuel grades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400" dirty="0">
                <a:solidFill>
                  <a:prstClr val="black"/>
                </a:solidFill>
                <a:latin typeface="Arial" panose="020B0604020202020204" pitchFamily="34" charset="0"/>
                <a:cs typeface="Arial" panose="020B0604020202020204" pitchFamily="34" charset="0"/>
              </a:rPr>
              <a:t>Seating positions and headrest restraints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Dashboard warning lights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400" dirty="0">
                <a:solidFill>
                  <a:prstClr val="black"/>
                </a:solidFill>
                <a:latin typeface="Arial" panose="020B0604020202020204" pitchFamily="34" charset="0"/>
                <a:cs typeface="Arial" panose="020B0604020202020204" pitchFamily="34" charset="0"/>
              </a:rPr>
              <a:t>How to change a wheel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400" dirty="0">
                <a:solidFill>
                  <a:prstClr val="black"/>
                </a:solidFill>
                <a:latin typeface="Arial" panose="020B0604020202020204" pitchFamily="34" charset="0"/>
                <a:cs typeface="Arial" panose="020B0604020202020204" pitchFamily="34" charset="0"/>
              </a:rPr>
              <a:t>Ideal tyre pressures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400" dirty="0">
                <a:solidFill>
                  <a:prstClr val="black"/>
                </a:solidFill>
                <a:latin typeface="Arial" panose="020B0604020202020204" pitchFamily="34" charset="0"/>
                <a:cs typeface="Arial" panose="020B0604020202020204" pitchFamily="34" charset="0"/>
              </a:rPr>
              <a:t>Warranty information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400" dirty="0">
                <a:solidFill>
                  <a:prstClr val="black"/>
                </a:solidFill>
                <a:latin typeface="Arial" panose="020B0604020202020204" pitchFamily="34" charset="0"/>
                <a:cs typeface="Arial" panose="020B0604020202020204" pitchFamily="34" charset="0"/>
              </a:rPr>
              <a:t>Cleaning of the car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400" dirty="0">
                <a:solidFill>
                  <a:prstClr val="black"/>
                </a:solidFill>
                <a:latin typeface="Arial" panose="020B0604020202020204" pitchFamily="34" charset="0"/>
                <a:cs typeface="Arial" panose="020B0604020202020204" pitchFamily="34" charset="0"/>
              </a:rPr>
              <a:t>Car safety and extending the life span of the car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400" dirty="0">
                <a:solidFill>
                  <a:prstClr val="black"/>
                </a:solidFill>
                <a:latin typeface="Arial" panose="020B0604020202020204" pitchFamily="34" charset="0"/>
                <a:cs typeface="Arial" panose="020B0604020202020204" pitchFamily="34" charset="0"/>
              </a:rPr>
              <a:t>Car specifications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2800" dirty="0">
              <a:solidFill>
                <a:prstClr val="black"/>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xmlns="" id="{00B9DE11-DD0D-4E32-8459-724C187AD0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05441135"/>
      </p:ext>
    </p:extLst>
  </p:cSld>
  <p:clrMapOvr>
    <a:masterClrMapping/>
  </p:clrMapOvr>
  <mc:AlternateContent xmlns:mc="http://schemas.openxmlformats.org/markup-compatibility/2006" xmlns:p14="http://schemas.microsoft.com/office/powerpoint/2010/main">
    <mc:Choice Requires="p14">
      <p:transition spd="slow" p14:dur="2000" advTm="32169"/>
    </mc:Choice>
    <mc:Fallback xmlns="">
      <p:transition spd="slow" advTm="3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ADD1540-A2A7-4AE9-8834-889C56C77DE7}"/>
              </a:ext>
            </a:extLst>
          </p:cNvPr>
          <p:cNvSpPr>
            <a:spLocks noGrp="1"/>
          </p:cNvSpPr>
          <p:nvPr>
            <p:ph idx="1"/>
          </p:nvPr>
        </p:nvSpPr>
        <p:spPr>
          <a:xfrm>
            <a:off x="204280" y="2341366"/>
            <a:ext cx="10390909" cy="5015346"/>
          </a:xfrm>
        </p:spPr>
        <p:txBody>
          <a:bodyPr>
            <a:normAutofit/>
          </a:bodyPr>
          <a:lstStyle/>
          <a:p>
            <a:r>
              <a:rPr lang="en-ZA" sz="2800" dirty="0">
                <a:latin typeface="Arial" panose="020B0604020202020204" pitchFamily="34" charset="0"/>
                <a:cs typeface="Arial" panose="020B0604020202020204" pitchFamily="34" charset="0"/>
              </a:rPr>
              <a:t>Two (2) items that you will find most useful is a comfortable pair of  gloves and an old rag.</a:t>
            </a:r>
          </a:p>
          <a:p>
            <a:r>
              <a:rPr lang="en-ZA" sz="2800" dirty="0">
                <a:latin typeface="Arial" panose="020B0604020202020204" pitchFamily="34" charset="0"/>
                <a:cs typeface="Arial" panose="020B0604020202020204" pitchFamily="34" charset="0"/>
              </a:rPr>
              <a:t>Keep these in your boot and make use of them every time you check your car.</a:t>
            </a:r>
          </a:p>
          <a:p>
            <a:endParaRPr lang="en-ZA" sz="2800" dirty="0">
              <a:latin typeface="Arial" panose="020B0604020202020204" pitchFamily="34" charset="0"/>
              <a:cs typeface="Arial" panose="020B0604020202020204" pitchFamily="34" charset="0"/>
            </a:endParaRPr>
          </a:p>
        </p:txBody>
      </p:sp>
      <p:pic>
        <p:nvPicPr>
          <p:cNvPr id="5" name="Picture 4" descr="A close up of a logo&#10;&#10;Description automatically generated">
            <a:extLst>
              <a:ext uri="{FF2B5EF4-FFF2-40B4-BE49-F238E27FC236}">
                <a16:creationId xmlns:a16="http://schemas.microsoft.com/office/drawing/2014/main" xmlns="" id="{1F5B7163-F16E-4636-844E-BFCBF74BA4DA}"/>
              </a:ext>
            </a:extLst>
          </p:cNvPr>
          <p:cNvPicPr>
            <a:picLocks noChangeAspect="1"/>
          </p:cNvPicPr>
          <p:nvPr/>
        </p:nvPicPr>
        <p:blipFill>
          <a:blip r:embed="rId4"/>
          <a:stretch>
            <a:fillRect/>
          </a:stretch>
        </p:blipFill>
        <p:spPr>
          <a:xfrm>
            <a:off x="4775728" y="3686888"/>
            <a:ext cx="2469094" cy="2324301"/>
          </a:xfrm>
          <a:prstGeom prst="rect">
            <a:avLst/>
          </a:prstGeom>
        </p:spPr>
      </p:pic>
      <p:sp>
        <p:nvSpPr>
          <p:cNvPr id="9" name="TextBox 8">
            <a:extLst>
              <a:ext uri="{FF2B5EF4-FFF2-40B4-BE49-F238E27FC236}">
                <a16:creationId xmlns:a16="http://schemas.microsoft.com/office/drawing/2014/main" xmlns="" id="{6655C05E-1D0C-4C54-8264-8B99CF10302B}"/>
              </a:ext>
            </a:extLst>
          </p:cNvPr>
          <p:cNvSpPr txBox="1"/>
          <p:nvPr/>
        </p:nvSpPr>
        <p:spPr>
          <a:xfrm>
            <a:off x="204280" y="1441963"/>
            <a:ext cx="4873452" cy="646331"/>
          </a:xfrm>
          <a:prstGeom prst="rect">
            <a:avLst/>
          </a:prstGeom>
          <a:noFill/>
        </p:spPr>
        <p:txBody>
          <a:bodyPr wrap="square" rtlCol="0">
            <a:spAutoFit/>
          </a:bodyPr>
          <a:lstStyle/>
          <a:p>
            <a:r>
              <a:rPr lang="en-ZA"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Preparation</a:t>
            </a:r>
          </a:p>
        </p:txBody>
      </p:sp>
      <p:pic>
        <p:nvPicPr>
          <p:cNvPr id="6" name="Audio 5">
            <a:hlinkClick r:id="" action="ppaction://media"/>
            <a:extLst>
              <a:ext uri="{FF2B5EF4-FFF2-40B4-BE49-F238E27FC236}">
                <a16:creationId xmlns:a16="http://schemas.microsoft.com/office/drawing/2014/main" xmlns="" id="{A372C5DD-8007-4325-844E-13DFDC45E1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9338693"/>
      </p:ext>
    </p:extLst>
  </p:cSld>
  <p:clrMapOvr>
    <a:masterClrMapping/>
  </p:clrMapOvr>
  <mc:AlternateContent xmlns:mc="http://schemas.openxmlformats.org/markup-compatibility/2006" xmlns:p14="http://schemas.microsoft.com/office/powerpoint/2010/main">
    <mc:Choice Requires="p14">
      <p:transition spd="slow" p14:dur="2000" advTm="26202"/>
    </mc:Choice>
    <mc:Fallback xmlns="">
      <p:transition spd="slow" advTm="2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A6164E-0B5E-4F2E-BCE8-BE60546C62C9}"/>
              </a:ext>
            </a:extLst>
          </p:cNvPr>
          <p:cNvSpPr>
            <a:spLocks noGrp="1"/>
          </p:cNvSpPr>
          <p:nvPr>
            <p:ph type="title"/>
          </p:nvPr>
        </p:nvSpPr>
        <p:spPr>
          <a:xfrm>
            <a:off x="166684" y="1326198"/>
            <a:ext cx="9306112" cy="762000"/>
          </a:xfrm>
        </p:spPr>
        <p:txBody>
          <a:bodyPr>
            <a:normAutofit/>
          </a:bodyPr>
          <a:lstStyle/>
          <a:p>
            <a:r>
              <a:rPr lang="en-ZA" sz="3600" b="1" dirty="0">
                <a:effectLst>
                  <a:outerShdw blurRad="38100" dist="38100" dir="2700000" algn="tl">
                    <a:srgbClr val="000000">
                      <a:alpha val="43137"/>
                    </a:srgbClr>
                  </a:outerShdw>
                  <a:reflection blurRad="25400" stA="27000" endPos="64000" dir="5400000" sy="-100000" algn="bl" rotWithShape="0"/>
                </a:effectLst>
              </a:rPr>
              <a:t>Engine Bay</a:t>
            </a:r>
          </a:p>
        </p:txBody>
      </p:sp>
      <p:sp>
        <p:nvSpPr>
          <p:cNvPr id="3" name="Content Placeholder 2">
            <a:extLst>
              <a:ext uri="{FF2B5EF4-FFF2-40B4-BE49-F238E27FC236}">
                <a16:creationId xmlns:a16="http://schemas.microsoft.com/office/drawing/2014/main" xmlns="" id="{1F2246BA-756B-4AA4-A617-D2A378BB8378}"/>
              </a:ext>
            </a:extLst>
          </p:cNvPr>
          <p:cNvSpPr>
            <a:spLocks noGrp="1"/>
          </p:cNvSpPr>
          <p:nvPr>
            <p:ph idx="1"/>
          </p:nvPr>
        </p:nvSpPr>
        <p:spPr>
          <a:xfrm>
            <a:off x="166684" y="2296464"/>
            <a:ext cx="5757867" cy="4659086"/>
          </a:xfrm>
        </p:spPr>
        <p:txBody>
          <a:bodyPr/>
          <a:lstStyle/>
          <a:p>
            <a:r>
              <a:rPr lang="en-ZA" sz="2400" dirty="0">
                <a:latin typeface="Arial" panose="020B0604020202020204" pitchFamily="34" charset="0"/>
                <a:cs typeface="Arial" panose="020B0604020202020204" pitchFamily="34" charset="0"/>
              </a:rPr>
              <a:t>Most cars today require</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Petrol / Diesel to run the engine, </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Oil for engine lubrication, </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Oil for the power steering,</a:t>
            </a:r>
          </a:p>
          <a:p>
            <a:pPr marL="342900" lvl="0" indent="-342900">
              <a:buFont typeface="Arial" panose="020B0604020202020204" pitchFamily="34" charset="0"/>
              <a:buChar char="•"/>
            </a:pPr>
            <a:r>
              <a:rPr lang="en-ZA" sz="2400" dirty="0">
                <a:solidFill>
                  <a:prstClr val="black">
                    <a:lumMod val="85000"/>
                    <a:lumOff val="15000"/>
                  </a:prstClr>
                </a:solidFill>
                <a:latin typeface="Arial" panose="020B0604020202020204" pitchFamily="34" charset="0"/>
                <a:cs typeface="Arial" panose="020B0604020202020204" pitchFamily="34" charset="0"/>
              </a:rPr>
              <a:t>Brake fluid for the hydraulic brakes,</a:t>
            </a:r>
            <a:endParaRPr lang="en-ZA" sz="24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ZA" sz="2400" dirty="0">
                <a:solidFill>
                  <a:prstClr val="black">
                    <a:lumMod val="85000"/>
                    <a:lumOff val="15000"/>
                  </a:prstClr>
                </a:solidFill>
                <a:latin typeface="Arial" panose="020B0604020202020204" pitchFamily="34" charset="0"/>
                <a:cs typeface="Arial" panose="020B0604020202020204" pitchFamily="34" charset="0"/>
              </a:rPr>
              <a:t>Water (coolant) for the radiator to control the engine temperature</a:t>
            </a:r>
          </a:p>
          <a:p>
            <a:pPr marL="342900" lvl="0" indent="-342900">
              <a:buFont typeface="Arial" panose="020B0604020202020204" pitchFamily="34" charset="0"/>
              <a:buChar char="•"/>
            </a:pPr>
            <a:r>
              <a:rPr lang="en-ZA" sz="2400" dirty="0">
                <a:solidFill>
                  <a:prstClr val="black">
                    <a:lumMod val="85000"/>
                    <a:lumOff val="15000"/>
                  </a:prstClr>
                </a:solidFill>
                <a:latin typeface="Arial" panose="020B0604020202020204" pitchFamily="34" charset="0"/>
                <a:cs typeface="Arial" panose="020B0604020202020204" pitchFamily="34" charset="0"/>
              </a:rPr>
              <a:t>Water to clean the windscreen</a:t>
            </a:r>
          </a:p>
          <a:p>
            <a:pPr marL="342900" indent="-342900">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dirty="0">
              <a:latin typeface="Arial" panose="020B0604020202020204" pitchFamily="34" charset="0"/>
              <a:cs typeface="Arial" panose="020B0604020202020204" pitchFamily="34" charset="0"/>
            </a:endParaRPr>
          </a:p>
        </p:txBody>
      </p:sp>
      <p:pic>
        <p:nvPicPr>
          <p:cNvPr id="5" name="Picture 4" descr="A car engine&#10;&#10;Description automatically generated">
            <a:extLst>
              <a:ext uri="{FF2B5EF4-FFF2-40B4-BE49-F238E27FC236}">
                <a16:creationId xmlns:a16="http://schemas.microsoft.com/office/drawing/2014/main" xmlns="" id="{FEA960E6-95AE-4389-AA5A-CC1AAD2562BE}"/>
              </a:ext>
            </a:extLst>
          </p:cNvPr>
          <p:cNvPicPr>
            <a:picLocks noChangeAspect="1"/>
          </p:cNvPicPr>
          <p:nvPr/>
        </p:nvPicPr>
        <p:blipFill>
          <a:blip r:embed="rId4"/>
          <a:stretch>
            <a:fillRect/>
          </a:stretch>
        </p:blipFill>
        <p:spPr>
          <a:xfrm>
            <a:off x="6191250" y="2307349"/>
            <a:ext cx="5296810" cy="3722443"/>
          </a:xfrm>
          <a:prstGeom prst="rect">
            <a:avLst/>
          </a:prstGeom>
        </p:spPr>
      </p:pic>
      <p:pic>
        <p:nvPicPr>
          <p:cNvPr id="7" name="Audio 6">
            <a:hlinkClick r:id="" action="ppaction://media"/>
            <a:extLst>
              <a:ext uri="{FF2B5EF4-FFF2-40B4-BE49-F238E27FC236}">
                <a16:creationId xmlns:a16="http://schemas.microsoft.com/office/drawing/2014/main" xmlns="" id="{46F15247-3D17-4D3F-85EA-563777F75E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06273198"/>
      </p:ext>
    </p:extLst>
  </p:cSld>
  <p:clrMapOvr>
    <a:masterClrMapping/>
  </p:clrMapOvr>
  <mc:AlternateContent xmlns:mc="http://schemas.openxmlformats.org/markup-compatibility/2006" xmlns:p14="http://schemas.microsoft.com/office/powerpoint/2010/main">
    <mc:Choice Requires="p14">
      <p:transition spd="slow" p14:dur="2000" advTm="47100"/>
    </mc:Choice>
    <mc:Fallback xmlns="">
      <p:transition spd="slow" advTm="4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FBBAF05-CE4C-4F94-9EDE-4412BBB136CF}"/>
              </a:ext>
            </a:extLst>
          </p:cNvPr>
          <p:cNvSpPr>
            <a:spLocks noGrp="1"/>
          </p:cNvSpPr>
          <p:nvPr>
            <p:ph idx="1"/>
          </p:nvPr>
        </p:nvSpPr>
        <p:spPr>
          <a:xfrm>
            <a:off x="242884" y="467591"/>
            <a:ext cx="9419108" cy="5742710"/>
          </a:xfrm>
        </p:spPr>
        <p:txBody>
          <a:bodyPr/>
          <a:lstStyle/>
          <a:p>
            <a:r>
              <a:rPr lang="en-ZA" sz="2400" dirty="0">
                <a:latin typeface="Arial" panose="020B0604020202020204" pitchFamily="34" charset="0"/>
                <a:cs typeface="Arial" panose="020B0604020202020204" pitchFamily="34" charset="0"/>
              </a:rPr>
              <a:t>When the engine is cold check the oil by removing the oil dip stick, wipe it clean with the old rag, slide it back into the position you found it, wait (10) seconds, remove it again and note the colour and level on the end of the dip stick.</a:t>
            </a:r>
          </a:p>
          <a:p>
            <a:r>
              <a:rPr lang="en-ZA" sz="2400" dirty="0">
                <a:latin typeface="Arial" panose="020B0604020202020204" pitchFamily="34" charset="0"/>
                <a:cs typeface="Arial" panose="020B0604020202020204" pitchFamily="34" charset="0"/>
              </a:rPr>
              <a:t>The chart below will give you an idea on the next steps to take. </a:t>
            </a:r>
          </a:p>
          <a:p>
            <a:r>
              <a:rPr lang="en-ZA" sz="2400" dirty="0">
                <a:latin typeface="Arial" panose="020B0604020202020204" pitchFamily="34" charset="0"/>
                <a:cs typeface="Arial" panose="020B0604020202020204" pitchFamily="34" charset="0"/>
              </a:rPr>
              <a:t>Remember to put the dip stick back where you found it! </a:t>
            </a:r>
          </a:p>
          <a:p>
            <a:r>
              <a:rPr lang="en-ZA" sz="2400" dirty="0">
                <a:latin typeface="Arial" panose="020B0604020202020204" pitchFamily="34" charset="0"/>
                <a:cs typeface="Arial" panose="020B0604020202020204" pitchFamily="34" charset="0"/>
              </a:rPr>
              <a:t>The dip stick with the yellow handle is for the engine oil and the dip stick for the automatic transmission has a red handle.</a:t>
            </a:r>
          </a:p>
          <a:p>
            <a:endParaRPr lang="en-ZA"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3D100434-4EB0-43B3-B851-342545EF6133}"/>
              </a:ext>
            </a:extLst>
          </p:cNvPr>
          <p:cNvPicPr>
            <a:picLocks noChangeAspect="1"/>
          </p:cNvPicPr>
          <p:nvPr/>
        </p:nvPicPr>
        <p:blipFill>
          <a:blip r:embed="rId4"/>
          <a:stretch>
            <a:fillRect/>
          </a:stretch>
        </p:blipFill>
        <p:spPr>
          <a:xfrm>
            <a:off x="253538" y="3636901"/>
            <a:ext cx="4552939" cy="2573400"/>
          </a:xfrm>
          <a:prstGeom prst="rect">
            <a:avLst/>
          </a:prstGeom>
        </p:spPr>
      </p:pic>
      <p:pic>
        <p:nvPicPr>
          <p:cNvPr id="9" name="Picture 8">
            <a:extLst>
              <a:ext uri="{FF2B5EF4-FFF2-40B4-BE49-F238E27FC236}">
                <a16:creationId xmlns:a16="http://schemas.microsoft.com/office/drawing/2014/main" xmlns="" id="{A58F8C74-E605-409A-925F-53A7A4FCB719}"/>
              </a:ext>
            </a:extLst>
          </p:cNvPr>
          <p:cNvPicPr>
            <a:picLocks noChangeAspect="1"/>
          </p:cNvPicPr>
          <p:nvPr/>
        </p:nvPicPr>
        <p:blipFill>
          <a:blip r:embed="rId5"/>
          <a:stretch>
            <a:fillRect/>
          </a:stretch>
        </p:blipFill>
        <p:spPr>
          <a:xfrm>
            <a:off x="6825978" y="3636901"/>
            <a:ext cx="3830123" cy="2573400"/>
          </a:xfrm>
          <a:prstGeom prst="rect">
            <a:avLst/>
          </a:prstGeom>
        </p:spPr>
      </p:pic>
      <p:pic>
        <p:nvPicPr>
          <p:cNvPr id="4" name="Audio 3">
            <a:hlinkClick r:id="" action="ppaction://media"/>
            <a:extLst>
              <a:ext uri="{FF2B5EF4-FFF2-40B4-BE49-F238E27FC236}">
                <a16:creationId xmlns:a16="http://schemas.microsoft.com/office/drawing/2014/main" xmlns="" id="{D652F2F5-5541-4764-AE91-4989C4901F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6378154"/>
      </p:ext>
    </p:extLst>
  </p:cSld>
  <p:clrMapOvr>
    <a:masterClrMapping/>
  </p:clrMapOvr>
  <mc:AlternateContent xmlns:mc="http://schemas.openxmlformats.org/markup-compatibility/2006" xmlns:p14="http://schemas.microsoft.com/office/powerpoint/2010/main">
    <mc:Choice Requires="p14">
      <p:transition spd="slow" p14:dur="2000" advTm="40552"/>
    </mc:Choice>
    <mc:Fallback xmlns="">
      <p:transition spd="slow" advTm="40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6|2.1|2.1|2.5|2.7|3.7"/>
</p:tagLst>
</file>

<file path=ppt/tags/tag2.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2025</TotalTime>
  <Words>3071</Words>
  <Application>Microsoft Office PowerPoint</Application>
  <PresentationFormat>Widescreen</PresentationFormat>
  <Paragraphs>273</Paragraphs>
  <Slides>43</Slides>
  <Notes>4</Notes>
  <HiddenSlides>0</HiddenSlides>
  <MMClips>43</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0</vt:i4>
      </vt:variant>
      <vt:variant>
        <vt:lpstr>Slide Titles</vt:lpstr>
      </vt:variant>
      <vt:variant>
        <vt:i4>43</vt:i4>
      </vt:variant>
    </vt:vector>
  </HeadingPairs>
  <TitlesOfParts>
    <vt:vector size="58" baseType="lpstr">
      <vt:lpstr>Arial</vt:lpstr>
      <vt:lpstr>Avenir Light</vt:lpstr>
      <vt:lpstr>Bahnschrift</vt:lpstr>
      <vt:lpstr>Calibri</vt:lpstr>
      <vt:lpstr>Calibri Light</vt:lpstr>
      <vt:lpstr>Helvetica</vt:lpstr>
      <vt:lpstr>Helvetica Neue Light</vt:lpstr>
      <vt:lpstr>Times New Roman</vt:lpstr>
      <vt:lpstr>Wingdings</vt:lpstr>
      <vt:lpstr>Office Theme</vt:lpstr>
      <vt:lpstr>Custom Design</vt:lpstr>
      <vt:lpstr>1_Custom Design</vt:lpstr>
      <vt:lpstr>2_Custom Design</vt:lpstr>
      <vt:lpstr>3_Custom Design</vt:lpstr>
      <vt:lpstr>4_Custom Design</vt:lpstr>
      <vt:lpstr>PowerPoint Presentation</vt:lpstr>
      <vt:lpstr>Presentation Content</vt:lpstr>
      <vt:lpstr>Purpose </vt:lpstr>
      <vt:lpstr>Introduction</vt:lpstr>
      <vt:lpstr>Know your car:</vt:lpstr>
      <vt:lpstr>PowerPoint Presentation</vt:lpstr>
      <vt:lpstr>PowerPoint Presentation</vt:lpstr>
      <vt:lpstr>Engine Bay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Pavitska Badasie</cp:lastModifiedBy>
  <cp:revision>158</cp:revision>
  <cp:lastPrinted>2019-06-11T13:59:39Z</cp:lastPrinted>
  <dcterms:created xsi:type="dcterms:W3CDTF">2019-04-04T14:02:48Z</dcterms:created>
  <dcterms:modified xsi:type="dcterms:W3CDTF">2020-08-19T10:46:05Z</dcterms:modified>
</cp:coreProperties>
</file>